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73" r:id="rId2"/>
    <p:sldId id="277" r:id="rId3"/>
    <p:sldId id="293" r:id="rId4"/>
    <p:sldId id="294" r:id="rId5"/>
    <p:sldId id="295" r:id="rId6"/>
    <p:sldId id="296" r:id="rId7"/>
    <p:sldId id="297" r:id="rId8"/>
    <p:sldId id="298" r:id="rId9"/>
    <p:sldId id="299" r:id="rId10"/>
    <p:sldId id="300" r:id="rId11"/>
    <p:sldId id="301" r:id="rId12"/>
    <p:sldId id="302" r:id="rId13"/>
    <p:sldId id="303" r:id="rId14"/>
    <p:sldId id="304" r:id="rId15"/>
    <p:sldId id="327" r:id="rId16"/>
    <p:sldId id="328" r:id="rId17"/>
    <p:sldId id="329" r:id="rId18"/>
    <p:sldId id="330" r:id="rId19"/>
    <p:sldId id="331" r:id="rId20"/>
    <p:sldId id="332" r:id="rId21"/>
    <p:sldId id="333" r:id="rId22"/>
    <p:sldId id="334" r:id="rId23"/>
    <p:sldId id="325" r:id="rId24"/>
    <p:sldId id="326" r:id="rId25"/>
    <p:sldId id="256" r:id="rId26"/>
    <p:sldId id="292" r:id="rId27"/>
    <p:sldId id="257" r:id="rId28"/>
    <p:sldId id="264" r:id="rId29"/>
    <p:sldId id="258" r:id="rId30"/>
    <p:sldId id="259" r:id="rId31"/>
    <p:sldId id="260" r:id="rId32"/>
    <p:sldId id="261" r:id="rId33"/>
    <p:sldId id="262" r:id="rId34"/>
    <p:sldId id="265" r:id="rId35"/>
    <p:sldId id="266" r:id="rId36"/>
    <p:sldId id="267" r:id="rId37"/>
    <p:sldId id="268" r:id="rId38"/>
    <p:sldId id="274" r:id="rId39"/>
    <p:sldId id="269" r:id="rId40"/>
    <p:sldId id="270" r:id="rId41"/>
    <p:sldId id="275" r:id="rId42"/>
    <p:sldId id="272" r:id="rId43"/>
    <p:sldId id="276" r:id="rId4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67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700743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96228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95145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85706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7135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920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35421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49797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64674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533933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904804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6306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055592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75216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215237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703111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39842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63836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4156133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789871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801916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4194614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158442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2734777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309286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53865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545481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771953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549509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54267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5" name="TextBox 4">
            <a:extLst>
              <a:ext uri="{FF2B5EF4-FFF2-40B4-BE49-F238E27FC236}">
                <a16:creationId xmlns:a16="http://schemas.microsoft.com/office/drawing/2014/main" id="{F2B467F4-8749-9399-267D-252EB9B5D243}"/>
              </a:ext>
            </a:extLst>
          </p:cNvPr>
          <p:cNvSpPr txBox="1"/>
          <p:nvPr/>
        </p:nvSpPr>
        <p:spPr>
          <a:xfrm>
            <a:off x="3253874" y="5683215"/>
            <a:ext cx="11376526" cy="1938992"/>
          </a:xfrm>
          <a:prstGeom prst="rect">
            <a:avLst/>
          </a:prstGeom>
          <a:noFill/>
        </p:spPr>
        <p:txBody>
          <a:bodyPr wrap="square" rtlCol="0">
            <a:spAutoFit/>
          </a:bodyPr>
          <a:lstStyle/>
          <a:p>
            <a:pPr lvl="8">
              <a:buNone/>
            </a:pPr>
            <a:r>
              <a:rPr lang="en-US" sz="4000" dirty="0">
                <a:solidFill>
                  <a:schemeClr val="bg1"/>
                </a:solidFill>
              </a:rPr>
              <a:t>		   Name: </a:t>
            </a:r>
            <a:r>
              <a:rPr lang="en-US" sz="4000" dirty="0" err="1">
                <a:solidFill>
                  <a:schemeClr val="bg1"/>
                </a:solidFill>
              </a:rPr>
              <a:t>Rasana</a:t>
            </a:r>
            <a:r>
              <a:rPr lang="en-US" sz="4000" dirty="0">
                <a:solidFill>
                  <a:schemeClr val="bg1"/>
                </a:solidFill>
              </a:rPr>
              <a:t>  Ghimire</a:t>
            </a:r>
          </a:p>
          <a:p>
            <a:pPr lvl="8">
              <a:buNone/>
            </a:pPr>
            <a:r>
              <a:rPr lang="en-US" sz="4000" dirty="0">
                <a:solidFill>
                  <a:schemeClr val="bg1"/>
                </a:solidFill>
              </a:rPr>
              <a:t>		   Roll no: 7621025</a:t>
            </a:r>
          </a:p>
          <a:p>
            <a:pPr lvl="8">
              <a:buNone/>
            </a:pPr>
            <a:r>
              <a:rPr lang="en-US" sz="4000" dirty="0">
                <a:solidFill>
                  <a:schemeClr val="bg1"/>
                </a:solidFill>
              </a:rPr>
              <a:t>		   </a:t>
            </a:r>
            <a:r>
              <a:rPr lang="en-US" sz="4000" dirty="0" err="1">
                <a:solidFill>
                  <a:schemeClr val="bg1"/>
                </a:solidFill>
              </a:rPr>
              <a:t>Sanothimi</a:t>
            </a:r>
            <a:r>
              <a:rPr lang="en-US" sz="4000" dirty="0">
                <a:solidFill>
                  <a:schemeClr val="bg1"/>
                </a:solidFill>
              </a:rPr>
              <a:t> campus</a:t>
            </a:r>
            <a:endParaRPr lang="en-US" sz="2800" dirty="0">
              <a:solidFill>
                <a:schemeClr val="bg1"/>
              </a:solidFill>
              <a:latin typeface="Nunito" pitchFamily="2" charset="0"/>
            </a:endParaRPr>
          </a:p>
        </p:txBody>
      </p:sp>
      <p:sp>
        <p:nvSpPr>
          <p:cNvPr id="6" name="TextBox 5">
            <a:extLst>
              <a:ext uri="{FF2B5EF4-FFF2-40B4-BE49-F238E27FC236}">
                <a16:creationId xmlns:a16="http://schemas.microsoft.com/office/drawing/2014/main" id="{11A580DC-CD69-3231-8E8A-29D19090F67F}"/>
              </a:ext>
            </a:extLst>
          </p:cNvPr>
          <p:cNvSpPr txBox="1"/>
          <p:nvPr/>
        </p:nvSpPr>
        <p:spPr>
          <a:xfrm>
            <a:off x="1706839" y="1266037"/>
            <a:ext cx="9654988" cy="1938992"/>
          </a:xfrm>
          <a:prstGeom prst="rect">
            <a:avLst/>
          </a:prstGeom>
          <a:noFill/>
        </p:spPr>
        <p:txBody>
          <a:bodyPr wrap="square" rtlCol="0">
            <a:spAutoFit/>
          </a:bodyPr>
          <a:lstStyle/>
          <a:p>
            <a:r>
              <a:rPr lang="en-US" sz="6000" b="1" dirty="0">
                <a:solidFill>
                  <a:schemeClr val="bg1"/>
                </a:solidFill>
                <a:latin typeface="Cool Sans Regular" pitchFamily="2" charset="0"/>
              </a:rPr>
              <a:t>Unit IV : ICT In Assessment</a:t>
            </a:r>
            <a:br>
              <a:rPr lang="en-US" sz="6000" b="1" dirty="0">
                <a:solidFill>
                  <a:schemeClr val="bg1"/>
                </a:solidFill>
                <a:latin typeface="Cool Sans Regular" pitchFamily="2" charset="0"/>
              </a:rPr>
            </a:br>
            <a:endParaRPr lang="en-US" sz="6000" b="1" dirty="0">
              <a:solidFill>
                <a:schemeClr val="bg1"/>
              </a:solidFill>
            </a:endParaRPr>
          </a:p>
        </p:txBody>
      </p:sp>
      <p:sp>
        <p:nvSpPr>
          <p:cNvPr id="7" name="Rectangle 6">
            <a:extLst>
              <a:ext uri="{FF2B5EF4-FFF2-40B4-BE49-F238E27FC236}">
                <a16:creationId xmlns:a16="http://schemas.microsoft.com/office/drawing/2014/main" id="{4CEA57D4-6EE8-BED1-2BAD-F579C3C3FCDA}"/>
              </a:ext>
            </a:extLst>
          </p:cNvPr>
          <p:cNvSpPr/>
          <p:nvPr/>
        </p:nvSpPr>
        <p:spPr>
          <a:xfrm>
            <a:off x="1922844" y="2287142"/>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891888" y="2290996"/>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860932" y="2294850"/>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9" name="3D Model 8" descr="Laptop - Windows menu">
                <a:extLst>
                  <a:ext uri="{FF2B5EF4-FFF2-40B4-BE49-F238E27FC236}">
                    <a16:creationId xmlns:a16="http://schemas.microsoft.com/office/drawing/2014/main" id="{690E2920-0594-30C1-1480-B520A0A0B24C}"/>
                  </a:ext>
                </a:extLst>
              </p:cNvPr>
              <p:cNvGraphicFramePr>
                <a:graphicFrameLocks noChangeAspect="1"/>
              </p:cNvGraphicFramePr>
              <p:nvPr>
                <p:extLst>
                  <p:ext uri="{D42A27DB-BD31-4B8C-83A1-F6EECF244321}">
                    <p14:modId xmlns:p14="http://schemas.microsoft.com/office/powerpoint/2010/main" val="125694536"/>
                  </p:ext>
                </p:extLst>
              </p:nvPr>
            </p:nvGraphicFramePr>
            <p:xfrm>
              <a:off x="1399468" y="3061391"/>
              <a:ext cx="5664577" cy="4445979"/>
            </p:xfrm>
            <a:graphic>
              <a:graphicData uri="http://schemas.microsoft.com/office/drawing/2017/model3d">
                <am3d:model3d r:embed="rId4">
                  <am3d:spPr>
                    <a:xfrm>
                      <a:off x="0" y="0"/>
                      <a:ext cx="5664577" cy="4445979"/>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573469" ay="1784061" az="286427"/>
                    <am3d:postTrans dx="0" dy="0" dz="0"/>
                  </am3d:trans>
                  <am3d:raster rName="Office3DRenderer" rVer="16.0.8326">
                    <am3d:blip r:embed="rId5"/>
                  </am3d:raster>
                  <am3d:objViewport viewportSz="6464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Laptop - Windows menu">
                <a:extLst>
                  <a:ext uri="{FF2B5EF4-FFF2-40B4-BE49-F238E27FC236}">
                    <a16:creationId xmlns:a16="http://schemas.microsoft.com/office/drawing/2014/main" id="{690E2920-0594-30C1-1480-B520A0A0B24C}"/>
                  </a:ext>
                </a:extLst>
              </p:cNvPr>
              <p:cNvPicPr>
                <a:picLocks noGrp="1" noRot="1" noChangeAspect="1" noMove="1" noResize="1" noEditPoints="1" noAdjustHandles="1" noChangeArrowheads="1" noChangeShapeType="1" noCrop="1"/>
              </p:cNvPicPr>
              <p:nvPr/>
            </p:nvPicPr>
            <p:blipFill>
              <a:blip r:embed="rId5"/>
              <a:stretch>
                <a:fillRect/>
              </a:stretch>
            </p:blipFill>
            <p:spPr>
              <a:xfrm>
                <a:off x="1399468" y="3061391"/>
                <a:ext cx="5664577" cy="4445979"/>
              </a:xfrm>
              <a:prstGeom prst="rect">
                <a:avLst/>
              </a:prstGeom>
            </p:spPr>
          </p:pic>
        </mc:Fallback>
      </mc:AlternateContent>
    </p:spTree>
    <p:extLst>
      <p:ext uri="{BB962C8B-B14F-4D97-AF65-F5344CB8AC3E}">
        <p14:creationId xmlns:p14="http://schemas.microsoft.com/office/powerpoint/2010/main" val="154280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9"/>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510321" y="1051402"/>
            <a:ext cx="8939687" cy="1317261"/>
          </a:xfr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Cool Sans Regular" pitchFamily="2" charset="0"/>
                <a:ea typeface="+mn-ea"/>
                <a:cs typeface="+mn-cs"/>
              </a:rPr>
              <a:t>Authentic</a:t>
            </a:r>
            <a:r>
              <a:rPr lang="en-US" sz="4000" dirty="0">
                <a:solidFill>
                  <a:schemeClr val="bg1"/>
                </a:solidFill>
              </a:rPr>
              <a:t> </a:t>
            </a:r>
            <a:r>
              <a:rPr lang="en-US" sz="4000" b="1" dirty="0">
                <a:solidFill>
                  <a:schemeClr val="bg1"/>
                </a:solidFill>
                <a:latin typeface="Cool Sans Regular" pitchFamily="2" charset="0"/>
                <a:ea typeface="+mn-ea"/>
                <a:cs typeface="+mn-cs"/>
              </a:rPr>
              <a:t>Assessment</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570487" y="2241607"/>
            <a:ext cx="11982227" cy="5454594"/>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80" dirty="0">
                <a:solidFill>
                  <a:schemeClr val="bg1"/>
                </a:solidFill>
              </a:rPr>
              <a:t>The idea of using creative learning experience to test students skills and knowledge in realistic situations.</a:t>
            </a:r>
          </a:p>
          <a:p>
            <a:endParaRPr lang="en-US" sz="2880" dirty="0">
              <a:solidFill>
                <a:schemeClr val="bg1"/>
              </a:solidFill>
            </a:endParaRPr>
          </a:p>
          <a:p>
            <a:r>
              <a:rPr lang="en-US" sz="2880" dirty="0">
                <a:solidFill>
                  <a:schemeClr val="bg1"/>
                </a:solidFill>
              </a:rPr>
              <a:t>Authentic assessment provides student with a variety of ways to demonstrate their skills and knowledge.</a:t>
            </a:r>
          </a:p>
          <a:p>
            <a:endParaRPr lang="en-US" sz="2880" dirty="0">
              <a:solidFill>
                <a:schemeClr val="bg1"/>
              </a:solidFill>
            </a:endParaRPr>
          </a:p>
          <a:p>
            <a:r>
              <a:rPr lang="en-US" sz="2880" dirty="0">
                <a:solidFill>
                  <a:schemeClr val="bg1"/>
                </a:solidFill>
              </a:rPr>
              <a:t>It emphasis what student know, rather than what they do not or requires student to develop response instead of selecting them from predetermined options.</a:t>
            </a:r>
          </a:p>
        </p:txBody>
      </p:sp>
    </p:spTree>
    <p:extLst>
      <p:ext uri="{BB962C8B-B14F-4D97-AF65-F5344CB8AC3E}">
        <p14:creationId xmlns:p14="http://schemas.microsoft.com/office/powerpoint/2010/main" val="2520274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368629" y="1051402"/>
            <a:ext cx="8939687" cy="1317261"/>
          </a:xfr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Cool Sans Regular" pitchFamily="2" charset="0"/>
                <a:ea typeface="+mn-ea"/>
                <a:cs typeface="+mn-cs"/>
              </a:rPr>
              <a:t>Performance Assessment</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570487" y="2241607"/>
            <a:ext cx="11982227" cy="5454594"/>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80" dirty="0">
                <a:solidFill>
                  <a:schemeClr val="bg1"/>
                </a:solidFill>
              </a:rPr>
              <a:t>Performance assessment is one which requires student to demonstrate that they have mastered specific skills and competencies by performing or producing something.</a:t>
            </a:r>
          </a:p>
          <a:p>
            <a:pPr>
              <a:buNone/>
            </a:pPr>
            <a:endParaRPr lang="en-US" sz="2880" u="sng" dirty="0">
              <a:solidFill>
                <a:schemeClr val="bg1"/>
              </a:solidFill>
            </a:endParaRPr>
          </a:p>
          <a:p>
            <a:pPr>
              <a:buNone/>
            </a:pPr>
            <a:r>
              <a:rPr lang="en-US" sz="2880" u="sng" dirty="0" err="1">
                <a:solidFill>
                  <a:schemeClr val="bg1"/>
                </a:solidFill>
              </a:rPr>
              <a:t>Importances</a:t>
            </a:r>
            <a:endParaRPr lang="en-US" sz="2880" u="sng" dirty="0">
              <a:solidFill>
                <a:schemeClr val="bg1"/>
              </a:solidFill>
            </a:endParaRPr>
          </a:p>
          <a:p>
            <a:pPr>
              <a:buFont typeface="Wingdings" panose="05000000000000000000" pitchFamily="2" charset="2"/>
              <a:buChar char="Ø"/>
            </a:pPr>
            <a:r>
              <a:rPr lang="en-US" sz="2880" dirty="0">
                <a:solidFill>
                  <a:schemeClr val="bg1"/>
                </a:solidFill>
              </a:rPr>
              <a:t>Provides real time feedback</a:t>
            </a:r>
          </a:p>
          <a:p>
            <a:pPr>
              <a:buFont typeface="Wingdings" panose="05000000000000000000" pitchFamily="2" charset="2"/>
              <a:buChar char="Ø"/>
            </a:pPr>
            <a:r>
              <a:rPr lang="en-US" sz="2880" dirty="0">
                <a:solidFill>
                  <a:schemeClr val="bg1"/>
                </a:solidFill>
              </a:rPr>
              <a:t>Increases engagement</a:t>
            </a:r>
          </a:p>
          <a:p>
            <a:pPr>
              <a:buFont typeface="Wingdings" panose="05000000000000000000" pitchFamily="2" charset="2"/>
              <a:buChar char="Ø"/>
            </a:pPr>
            <a:r>
              <a:rPr lang="en-US" sz="2880" dirty="0">
                <a:solidFill>
                  <a:schemeClr val="bg1"/>
                </a:solidFill>
              </a:rPr>
              <a:t>Final thought</a:t>
            </a:r>
          </a:p>
          <a:p>
            <a:pPr>
              <a:buFont typeface="Wingdings" panose="05000000000000000000" pitchFamily="2" charset="2"/>
              <a:buChar char="Ø"/>
            </a:pPr>
            <a:r>
              <a:rPr lang="en-US" sz="2880" dirty="0">
                <a:solidFill>
                  <a:schemeClr val="bg1"/>
                </a:solidFill>
              </a:rPr>
              <a:t>Can make customized learning paths</a:t>
            </a:r>
          </a:p>
          <a:p>
            <a:pPr>
              <a:buFont typeface="Wingdings" panose="05000000000000000000" pitchFamily="2" charset="2"/>
              <a:buChar char="Ø"/>
            </a:pPr>
            <a:r>
              <a:rPr lang="en-US" sz="2880" dirty="0">
                <a:solidFill>
                  <a:schemeClr val="bg1"/>
                </a:solidFill>
              </a:rPr>
              <a:t>Encourage collaborative learning</a:t>
            </a:r>
          </a:p>
          <a:p>
            <a:pPr>
              <a:buNone/>
            </a:pPr>
            <a:endParaRPr lang="en-US" sz="2880" dirty="0">
              <a:solidFill>
                <a:schemeClr val="bg1"/>
              </a:solidFill>
            </a:endParaRPr>
          </a:p>
          <a:p>
            <a:endParaRPr lang="en-US" sz="2880" u="sng" dirty="0">
              <a:solidFill>
                <a:schemeClr val="bg1"/>
              </a:solidFill>
            </a:endParaRPr>
          </a:p>
        </p:txBody>
      </p:sp>
    </p:spTree>
    <p:extLst>
      <p:ext uri="{BB962C8B-B14F-4D97-AF65-F5344CB8AC3E}">
        <p14:creationId xmlns:p14="http://schemas.microsoft.com/office/powerpoint/2010/main" val="3050397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241093" y="1039548"/>
            <a:ext cx="8939687" cy="1317261"/>
          </a:xfr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Cool Sans Regular" pitchFamily="2" charset="0"/>
                <a:ea typeface="+mn-ea"/>
                <a:cs typeface="+mn-cs"/>
              </a:rPr>
              <a:t>Current</a:t>
            </a:r>
            <a:r>
              <a:rPr lang="en-US" sz="4000" dirty="0">
                <a:solidFill>
                  <a:schemeClr val="bg1"/>
                </a:solidFill>
              </a:rPr>
              <a:t> </a:t>
            </a:r>
            <a:r>
              <a:rPr lang="en-US" sz="4000" b="1" dirty="0">
                <a:solidFill>
                  <a:schemeClr val="bg1"/>
                </a:solidFill>
                <a:latin typeface="Cool Sans Regular" pitchFamily="2" charset="0"/>
                <a:ea typeface="+mn-ea"/>
                <a:cs typeface="+mn-cs"/>
              </a:rPr>
              <a:t>Trends In Assessment</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570487" y="2241607"/>
            <a:ext cx="11982227" cy="5454594"/>
          </a:xfr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7220" indent="-617220">
              <a:buAutoNum type="arabicPeriod"/>
            </a:pPr>
            <a:r>
              <a:rPr lang="en-US" sz="2880" dirty="0">
                <a:solidFill>
                  <a:schemeClr val="bg1"/>
                </a:solidFill>
              </a:rPr>
              <a:t>Classroom assessment</a:t>
            </a:r>
          </a:p>
          <a:p>
            <a:pPr marL="617220" indent="-617220"/>
            <a:r>
              <a:rPr lang="en-US" sz="2880" dirty="0">
                <a:solidFill>
                  <a:schemeClr val="bg1"/>
                </a:solidFill>
              </a:rPr>
              <a:t>Formative assessment</a:t>
            </a:r>
          </a:p>
          <a:p>
            <a:pPr marL="617220" indent="-617220"/>
            <a:r>
              <a:rPr lang="en-US" sz="2880" dirty="0">
                <a:solidFill>
                  <a:schemeClr val="bg1"/>
                </a:solidFill>
              </a:rPr>
              <a:t>For provide feedback</a:t>
            </a:r>
          </a:p>
          <a:p>
            <a:pPr marL="617220" indent="-617220"/>
            <a:r>
              <a:rPr lang="en-US" sz="2880" dirty="0">
                <a:solidFill>
                  <a:schemeClr val="bg1"/>
                </a:solidFill>
              </a:rPr>
              <a:t>Policy maker National curriculum framework 2063</a:t>
            </a:r>
          </a:p>
          <a:p>
            <a:pPr marL="617220" indent="-617220">
              <a:buNone/>
            </a:pPr>
            <a:r>
              <a:rPr lang="en-US" sz="2880" dirty="0">
                <a:solidFill>
                  <a:schemeClr val="bg1"/>
                </a:solidFill>
              </a:rPr>
              <a:t>2. Tests</a:t>
            </a:r>
          </a:p>
          <a:p>
            <a:pPr marL="617220" indent="-617220"/>
            <a:r>
              <a:rPr lang="en-US" sz="2880" dirty="0">
                <a:solidFill>
                  <a:schemeClr val="bg1"/>
                </a:solidFill>
              </a:rPr>
              <a:t>Summative assessment</a:t>
            </a:r>
          </a:p>
          <a:p>
            <a:pPr marL="617220" indent="-617220"/>
            <a:r>
              <a:rPr lang="en-US" sz="2880" dirty="0">
                <a:solidFill>
                  <a:schemeClr val="bg1"/>
                </a:solidFill>
              </a:rPr>
              <a:t>Policy maker ministry of education</a:t>
            </a:r>
          </a:p>
          <a:p>
            <a:pPr marL="617220" indent="-617220"/>
            <a:r>
              <a:rPr lang="en-US" sz="2880" dirty="0">
                <a:solidFill>
                  <a:schemeClr val="bg1"/>
                </a:solidFill>
              </a:rPr>
              <a:t>For valuable information about a students overall performance at a specific point in their learning.</a:t>
            </a:r>
          </a:p>
          <a:p>
            <a:pPr marL="617220" indent="-617220">
              <a:buNone/>
            </a:pPr>
            <a:r>
              <a:rPr lang="en-US" sz="2880" dirty="0">
                <a:solidFill>
                  <a:schemeClr val="bg1"/>
                </a:solidFill>
              </a:rPr>
              <a:t>3. Large scale or systematic assessment</a:t>
            </a:r>
          </a:p>
          <a:p>
            <a:pPr marL="617220" indent="-617220"/>
            <a:r>
              <a:rPr lang="en-US" sz="2880" dirty="0">
                <a:solidFill>
                  <a:schemeClr val="bg1"/>
                </a:solidFill>
              </a:rPr>
              <a:t>For specific purpose</a:t>
            </a:r>
          </a:p>
          <a:p>
            <a:pPr marL="617220" indent="-617220"/>
            <a:r>
              <a:rPr lang="en-US" sz="2880" dirty="0">
                <a:solidFill>
                  <a:schemeClr val="bg1"/>
                </a:solidFill>
              </a:rPr>
              <a:t>Multiple choose, short answer question, sample based</a:t>
            </a:r>
          </a:p>
          <a:p>
            <a:pPr marL="617220" indent="-617220"/>
            <a:r>
              <a:rPr lang="en-US" sz="2880" dirty="0">
                <a:solidFill>
                  <a:schemeClr val="bg1"/>
                </a:solidFill>
              </a:rPr>
              <a:t>Policy maker service </a:t>
            </a:r>
            <a:r>
              <a:rPr lang="en-US" sz="2880" dirty="0" err="1">
                <a:solidFill>
                  <a:schemeClr val="bg1"/>
                </a:solidFill>
              </a:rPr>
              <a:t>commision</a:t>
            </a:r>
            <a:endParaRPr lang="en-US" sz="2880" dirty="0">
              <a:solidFill>
                <a:schemeClr val="bg1"/>
              </a:solidFill>
            </a:endParaRPr>
          </a:p>
          <a:p>
            <a:pPr marL="617220" indent="-617220">
              <a:buNone/>
            </a:pPr>
            <a:endParaRPr lang="en-US" sz="2880" dirty="0">
              <a:solidFill>
                <a:schemeClr val="bg1"/>
              </a:solidFill>
            </a:endParaRPr>
          </a:p>
        </p:txBody>
      </p:sp>
    </p:spTree>
    <p:extLst>
      <p:ext uri="{BB962C8B-B14F-4D97-AF65-F5344CB8AC3E}">
        <p14:creationId xmlns:p14="http://schemas.microsoft.com/office/powerpoint/2010/main" val="2761131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7" name="Rectangle 6">
            <a:extLst>
              <a:ext uri="{FF2B5EF4-FFF2-40B4-BE49-F238E27FC236}">
                <a16:creationId xmlns:a16="http://schemas.microsoft.com/office/drawing/2014/main" id="{4CEA57D4-6EE8-BED1-2BAD-F579C3C3FCDA}"/>
              </a:ext>
            </a:extLst>
          </p:cNvPr>
          <p:cNvSpPr/>
          <p:nvPr/>
        </p:nvSpPr>
        <p:spPr>
          <a:xfrm>
            <a:off x="7205744" y="4768679"/>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8174788" y="4772533"/>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9143832" y="4776387"/>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E1B1ABE-613F-A404-66CC-D5E8B09AE1D5}"/>
              </a:ext>
            </a:extLst>
          </p:cNvPr>
          <p:cNvSpPr txBox="1"/>
          <p:nvPr/>
        </p:nvSpPr>
        <p:spPr>
          <a:xfrm>
            <a:off x="4529470" y="3299714"/>
            <a:ext cx="7931889" cy="1569660"/>
          </a:xfrm>
          <a:prstGeom prst="rect">
            <a:avLst/>
          </a:prstGeom>
          <a:noFill/>
        </p:spPr>
        <p:txBody>
          <a:bodyPr wrap="square">
            <a:spAutoFit/>
          </a:bodyPr>
          <a:lstStyle/>
          <a:p>
            <a:r>
              <a:rPr lang="en-US" sz="9600" dirty="0">
                <a:solidFill>
                  <a:schemeClr val="bg1"/>
                </a:solidFill>
              </a:rPr>
              <a:t>Thank You!</a:t>
            </a:r>
          </a:p>
        </p:txBody>
      </p:sp>
    </p:spTree>
    <p:extLst>
      <p:ext uri="{BB962C8B-B14F-4D97-AF65-F5344CB8AC3E}">
        <p14:creationId xmlns:p14="http://schemas.microsoft.com/office/powerpoint/2010/main" val="298324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60512"/>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9" name="TextBox 8">
            <a:extLst>
              <a:ext uri="{FF2B5EF4-FFF2-40B4-BE49-F238E27FC236}">
                <a16:creationId xmlns:a16="http://schemas.microsoft.com/office/drawing/2014/main" id="{7A6B4D2C-1063-7225-A5F0-D4EF913CBFFB}"/>
              </a:ext>
            </a:extLst>
          </p:cNvPr>
          <p:cNvSpPr txBox="1"/>
          <p:nvPr/>
        </p:nvSpPr>
        <p:spPr>
          <a:xfrm>
            <a:off x="1583473" y="1128275"/>
            <a:ext cx="11463453" cy="2800767"/>
          </a:xfrm>
          <a:prstGeom prst="rect">
            <a:avLst/>
          </a:prstGeom>
          <a:noFill/>
        </p:spPr>
        <p:txBody>
          <a:bodyPr wrap="square">
            <a:spAutoFit/>
          </a:bodyPr>
          <a:lstStyle/>
          <a:p>
            <a:r>
              <a:rPr lang="en-US" sz="4400" b="1" dirty="0">
                <a:solidFill>
                  <a:schemeClr val="bg1"/>
                </a:solidFill>
                <a:latin typeface="Cool Sans Regular" pitchFamily="2" charset="0"/>
              </a:rPr>
              <a:t> 4.3  Role of ICT in Assessment</a:t>
            </a:r>
            <a:br>
              <a:rPr lang="en-US" sz="4400" b="1" dirty="0">
                <a:solidFill>
                  <a:schemeClr val="bg1"/>
                </a:solidFill>
                <a:latin typeface="Cool Sans Regular" pitchFamily="2" charset="0"/>
              </a:rPr>
            </a:br>
            <a:r>
              <a:rPr lang="en-US" sz="4400" b="1" dirty="0">
                <a:solidFill>
                  <a:schemeClr val="bg1"/>
                </a:solidFill>
                <a:latin typeface="Cool Sans Regular" pitchFamily="2" charset="0"/>
              </a:rPr>
              <a:t> 4.3.1 Computer Assisted Assessment (CAA)</a:t>
            </a:r>
            <a:br>
              <a:rPr lang="en-US" sz="4400" b="1" dirty="0">
                <a:solidFill>
                  <a:schemeClr val="bg1"/>
                </a:solidFill>
                <a:latin typeface="Cool Sans Regular" pitchFamily="2" charset="0"/>
              </a:rPr>
            </a:br>
            <a:r>
              <a:rPr lang="en-US" sz="4400" b="1" dirty="0">
                <a:solidFill>
                  <a:schemeClr val="bg1"/>
                </a:solidFill>
                <a:latin typeface="Cool Sans Regular" pitchFamily="2" charset="0"/>
              </a:rPr>
              <a:t> 4.3.2 Computer Adaptive Testing</a:t>
            </a:r>
            <a:br>
              <a:rPr lang="en-US" sz="4400" dirty="0">
                <a:solidFill>
                  <a:schemeClr val="bg1"/>
                </a:solidFill>
                <a:latin typeface="Cool Sans Regular" pitchFamily="2" charset="0"/>
              </a:rPr>
            </a:br>
            <a:endParaRPr lang="en-US" sz="4400" dirty="0">
              <a:solidFill>
                <a:schemeClr val="bg1"/>
              </a:solidFill>
              <a:latin typeface="Cool Sans Regular" pitchFamily="2" charset="0"/>
            </a:endParaRPr>
          </a:p>
        </p:txBody>
      </p:sp>
      <p:sp>
        <p:nvSpPr>
          <p:cNvPr id="11" name="TextBox 10">
            <a:extLst>
              <a:ext uri="{FF2B5EF4-FFF2-40B4-BE49-F238E27FC236}">
                <a16:creationId xmlns:a16="http://schemas.microsoft.com/office/drawing/2014/main" id="{9071CE25-EB13-3650-5B5A-9E1059F44F4F}"/>
              </a:ext>
            </a:extLst>
          </p:cNvPr>
          <p:cNvSpPr txBox="1"/>
          <p:nvPr/>
        </p:nvSpPr>
        <p:spPr>
          <a:xfrm>
            <a:off x="8337396" y="6331884"/>
            <a:ext cx="6047678" cy="769441"/>
          </a:xfrm>
          <a:prstGeom prst="rect">
            <a:avLst/>
          </a:prstGeom>
          <a:noFill/>
        </p:spPr>
        <p:txBody>
          <a:bodyPr wrap="square">
            <a:spAutoFit/>
          </a:bodyPr>
          <a:lstStyle/>
          <a:p>
            <a:r>
              <a:rPr lang="en-US" sz="4400" dirty="0">
                <a:solidFill>
                  <a:schemeClr val="bg1"/>
                </a:solidFill>
              </a:rPr>
              <a:t>Presented by Sangita Rai</a:t>
            </a:r>
            <a:endParaRPr lang="en-US" sz="4400" dirty="0">
              <a:solidFill>
                <a:schemeClr val="bg1"/>
              </a:solidFill>
              <a:latin typeface="Cool Sans Regular" pitchFamily="2" charset="0"/>
            </a:endParaRPr>
          </a:p>
        </p:txBody>
      </p:sp>
    </p:spTree>
    <p:extLst>
      <p:ext uri="{BB962C8B-B14F-4D97-AF65-F5344CB8AC3E}">
        <p14:creationId xmlns:p14="http://schemas.microsoft.com/office/powerpoint/2010/main" val="3577497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60512"/>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9" name="TextBox 8">
            <a:extLst>
              <a:ext uri="{FF2B5EF4-FFF2-40B4-BE49-F238E27FC236}">
                <a16:creationId xmlns:a16="http://schemas.microsoft.com/office/drawing/2014/main" id="{7A6B4D2C-1063-7225-A5F0-D4EF913CBFFB}"/>
              </a:ext>
            </a:extLst>
          </p:cNvPr>
          <p:cNvSpPr txBox="1"/>
          <p:nvPr/>
        </p:nvSpPr>
        <p:spPr>
          <a:xfrm>
            <a:off x="1668534" y="936889"/>
            <a:ext cx="11463453" cy="830997"/>
          </a:xfrm>
          <a:prstGeom prst="rect">
            <a:avLst/>
          </a:prstGeom>
          <a:noFill/>
        </p:spPr>
        <p:txBody>
          <a:bodyPr wrap="square">
            <a:spAutoFit/>
          </a:bodyPr>
          <a:lstStyle/>
          <a:p>
            <a:r>
              <a:rPr lang="en-US" sz="4800" b="1" dirty="0">
                <a:solidFill>
                  <a:schemeClr val="bg1"/>
                </a:solidFill>
                <a:latin typeface="Cool Sans Regular" pitchFamily="2" charset="0"/>
              </a:rPr>
              <a:t>Agenda</a:t>
            </a:r>
          </a:p>
        </p:txBody>
      </p:sp>
      <p:sp>
        <p:nvSpPr>
          <p:cNvPr id="4" name="TextBox 3">
            <a:extLst>
              <a:ext uri="{FF2B5EF4-FFF2-40B4-BE49-F238E27FC236}">
                <a16:creationId xmlns:a16="http://schemas.microsoft.com/office/drawing/2014/main" id="{73477EC9-116F-9391-DFEC-BB0D60BD25BE}"/>
              </a:ext>
            </a:extLst>
          </p:cNvPr>
          <p:cNvSpPr txBox="1"/>
          <p:nvPr/>
        </p:nvSpPr>
        <p:spPr>
          <a:xfrm>
            <a:off x="1498413" y="2216693"/>
            <a:ext cx="11463453" cy="4832092"/>
          </a:xfrm>
          <a:prstGeom prst="rect">
            <a:avLst/>
          </a:prstGeom>
          <a:noFill/>
        </p:spPr>
        <p:txBody>
          <a:bodyPr wrap="square">
            <a:spAutoFit/>
          </a:bodyPr>
          <a:lstStyle/>
          <a:p>
            <a:pPr marL="411480" indent="-411480">
              <a:buFont typeface="+mj-lt"/>
              <a:buAutoNum type="arabicPeriod"/>
            </a:pPr>
            <a:r>
              <a:rPr lang="en-US" sz="4400" dirty="0">
                <a:solidFill>
                  <a:schemeClr val="bg1"/>
                </a:solidFill>
              </a:rPr>
              <a:t>Role of ICT in Assessment</a:t>
            </a:r>
          </a:p>
          <a:p>
            <a:pPr marL="411480" indent="-411480">
              <a:buFont typeface="+mj-lt"/>
              <a:buAutoNum type="arabicPeriod"/>
            </a:pPr>
            <a:r>
              <a:rPr lang="en-US" sz="4400" dirty="0">
                <a:solidFill>
                  <a:schemeClr val="bg1"/>
                </a:solidFill>
              </a:rPr>
              <a:t>ICT Assessment Tool</a:t>
            </a:r>
          </a:p>
          <a:p>
            <a:pPr marL="0" indent="0">
              <a:buNone/>
            </a:pPr>
            <a:r>
              <a:rPr lang="en-US" sz="4400" dirty="0">
                <a:solidFill>
                  <a:schemeClr val="bg1"/>
                </a:solidFill>
              </a:rPr>
              <a:t>3.  Computer Assisted Assessment (CAA)</a:t>
            </a:r>
          </a:p>
          <a:p>
            <a:pPr marL="0" indent="0">
              <a:buNone/>
            </a:pPr>
            <a:r>
              <a:rPr lang="en-US" sz="4400" dirty="0">
                <a:solidFill>
                  <a:schemeClr val="bg1"/>
                </a:solidFill>
              </a:rPr>
              <a:t>4.   Why Use Computer Assisted Assessment</a:t>
            </a:r>
          </a:p>
          <a:p>
            <a:pPr marL="411480" indent="-411480">
              <a:buAutoNum type="arabicPeriod" startAt="5"/>
            </a:pPr>
            <a:r>
              <a:rPr lang="en-US" sz="4400" dirty="0">
                <a:solidFill>
                  <a:schemeClr val="bg1"/>
                </a:solidFill>
              </a:rPr>
              <a:t>Computer Adaptive Testing</a:t>
            </a:r>
          </a:p>
          <a:p>
            <a:pPr marL="411480" indent="-411480">
              <a:buAutoNum type="arabicPeriod" startAt="5"/>
            </a:pPr>
            <a:r>
              <a:rPr lang="en-US" sz="4400" dirty="0">
                <a:solidFill>
                  <a:schemeClr val="bg1"/>
                </a:solidFill>
              </a:rPr>
              <a:t>Advantages of CAT</a:t>
            </a:r>
          </a:p>
          <a:p>
            <a:pPr marL="411480" indent="-411480">
              <a:buFont typeface="Arial" panose="020B0604020202020204" pitchFamily="34" charset="0"/>
              <a:buAutoNum type="arabicPeriod" startAt="5"/>
            </a:pPr>
            <a:r>
              <a:rPr lang="en-US" sz="4400" dirty="0">
                <a:solidFill>
                  <a:schemeClr val="bg1"/>
                </a:solidFill>
              </a:rPr>
              <a:t>Disadvantages of CAT</a:t>
            </a:r>
          </a:p>
        </p:txBody>
      </p:sp>
      <p:sp>
        <p:nvSpPr>
          <p:cNvPr id="13" name="Rectangle 12">
            <a:extLst>
              <a:ext uri="{FF2B5EF4-FFF2-40B4-BE49-F238E27FC236}">
                <a16:creationId xmlns:a16="http://schemas.microsoft.com/office/drawing/2014/main" id="{27959070-6CBF-0593-83E9-86C8CBE5AD39}"/>
              </a:ext>
            </a:extLst>
          </p:cNvPr>
          <p:cNvSpPr/>
          <p:nvPr/>
        </p:nvSpPr>
        <p:spPr>
          <a:xfrm>
            <a:off x="1668534" y="1727703"/>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49A521-1EA3-5FC7-12D8-A1766B9724F1}"/>
              </a:ext>
            </a:extLst>
          </p:cNvPr>
          <p:cNvSpPr/>
          <p:nvPr/>
        </p:nvSpPr>
        <p:spPr>
          <a:xfrm>
            <a:off x="2637578" y="1731557"/>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15" name="Rectangle 14">
            <a:extLst>
              <a:ext uri="{FF2B5EF4-FFF2-40B4-BE49-F238E27FC236}">
                <a16:creationId xmlns:a16="http://schemas.microsoft.com/office/drawing/2014/main" id="{CD06A881-4917-9678-0436-ED787A2492C2}"/>
              </a:ext>
            </a:extLst>
          </p:cNvPr>
          <p:cNvSpPr/>
          <p:nvPr/>
        </p:nvSpPr>
        <p:spPr>
          <a:xfrm>
            <a:off x="3606622" y="1735411"/>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02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60512"/>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9" name="TextBox 8">
            <a:extLst>
              <a:ext uri="{FF2B5EF4-FFF2-40B4-BE49-F238E27FC236}">
                <a16:creationId xmlns:a16="http://schemas.microsoft.com/office/drawing/2014/main" id="{7A6B4D2C-1063-7225-A5F0-D4EF913CBFFB}"/>
              </a:ext>
            </a:extLst>
          </p:cNvPr>
          <p:cNvSpPr txBox="1"/>
          <p:nvPr/>
        </p:nvSpPr>
        <p:spPr>
          <a:xfrm>
            <a:off x="1498413" y="712040"/>
            <a:ext cx="13344638" cy="1015663"/>
          </a:xfrm>
          <a:prstGeom prst="rect">
            <a:avLst/>
          </a:prstGeom>
          <a:noFill/>
        </p:spPr>
        <p:txBody>
          <a:bodyPr wrap="square">
            <a:spAutoFit/>
          </a:bodyPr>
          <a:lstStyle/>
          <a:p>
            <a:r>
              <a:rPr lang="en-US" sz="6000" b="1" dirty="0">
                <a:solidFill>
                  <a:schemeClr val="bg1"/>
                </a:solidFill>
                <a:latin typeface="Cool Sans Regular" pitchFamily="2" charset="0"/>
              </a:rPr>
              <a:t>Role of ICT in Assessment</a:t>
            </a:r>
          </a:p>
        </p:txBody>
      </p:sp>
      <p:sp>
        <p:nvSpPr>
          <p:cNvPr id="4" name="TextBox 3">
            <a:extLst>
              <a:ext uri="{FF2B5EF4-FFF2-40B4-BE49-F238E27FC236}">
                <a16:creationId xmlns:a16="http://schemas.microsoft.com/office/drawing/2014/main" id="{73477EC9-116F-9391-DFEC-BB0D60BD25BE}"/>
              </a:ext>
            </a:extLst>
          </p:cNvPr>
          <p:cNvSpPr txBox="1"/>
          <p:nvPr/>
        </p:nvSpPr>
        <p:spPr>
          <a:xfrm>
            <a:off x="1498413" y="1974189"/>
            <a:ext cx="11463453" cy="5262979"/>
          </a:xfrm>
          <a:prstGeom prst="rect">
            <a:avLst/>
          </a:prstGeom>
          <a:noFill/>
        </p:spPr>
        <p:txBody>
          <a:bodyPr wrap="square">
            <a:spAutoFit/>
          </a:bodyPr>
          <a:lstStyle/>
          <a:p>
            <a:pPr marL="571500" indent="-571500">
              <a:buFont typeface="Arial" panose="020B0604020202020204" pitchFamily="34" charset="0"/>
              <a:buChar char="•"/>
            </a:pPr>
            <a:endParaRPr lang="en-US" sz="2400" dirty="0">
              <a:solidFill>
                <a:schemeClr val="bg1"/>
              </a:solidFill>
            </a:endParaRPr>
          </a:p>
          <a:p>
            <a:pPr marL="571500" indent="-571500">
              <a:buFont typeface="Arial" panose="020B0604020202020204" pitchFamily="34" charset="0"/>
              <a:buChar char="•"/>
            </a:pPr>
            <a:r>
              <a:rPr lang="en-US" sz="2400" dirty="0">
                <a:solidFill>
                  <a:schemeClr val="bg1"/>
                </a:solidFill>
              </a:rPr>
              <a:t>Score tests</a:t>
            </a:r>
          </a:p>
          <a:p>
            <a:pPr marL="571500" indent="-571500">
              <a:buFont typeface="Arial" panose="020B0604020202020204" pitchFamily="34" charset="0"/>
              <a:buChar char="•"/>
            </a:pPr>
            <a:r>
              <a:rPr lang="en-US" sz="2400" dirty="0">
                <a:solidFill>
                  <a:schemeClr val="bg1"/>
                </a:solidFill>
              </a:rPr>
              <a:t>Analyze results</a:t>
            </a:r>
          </a:p>
          <a:p>
            <a:pPr marL="571500" indent="-571500">
              <a:buFont typeface="Arial" panose="020B0604020202020204" pitchFamily="34" charset="0"/>
              <a:buChar char="•"/>
            </a:pPr>
            <a:r>
              <a:rPr lang="en-US" sz="2400" dirty="0">
                <a:solidFill>
                  <a:schemeClr val="bg1"/>
                </a:solidFill>
              </a:rPr>
              <a:t>Give grades or feedback to students</a:t>
            </a:r>
          </a:p>
          <a:p>
            <a:pPr marL="571500" indent="-571500">
              <a:buFont typeface="Arial" panose="020B0604020202020204" pitchFamily="34" charset="0"/>
              <a:buChar char="•"/>
            </a:pPr>
            <a:r>
              <a:rPr lang="en-US" sz="2400" dirty="0">
                <a:solidFill>
                  <a:schemeClr val="bg1"/>
                </a:solidFill>
              </a:rPr>
              <a:t>Facilitate teachers in assessing learning outcomes</a:t>
            </a:r>
          </a:p>
          <a:p>
            <a:pPr marL="571500" indent="-571500">
              <a:buFont typeface="Arial" panose="020B0604020202020204" pitchFamily="34" charset="0"/>
              <a:buChar char="•"/>
            </a:pPr>
            <a:r>
              <a:rPr lang="en-US" sz="2400" dirty="0">
                <a:solidFill>
                  <a:schemeClr val="bg1"/>
                </a:solidFill>
              </a:rPr>
              <a:t>Integrate in completing student’s task such as portfolio and project-based assessment</a:t>
            </a:r>
          </a:p>
          <a:p>
            <a:pPr marL="571500" indent="-571500">
              <a:buFont typeface="Arial" panose="020B0604020202020204" pitchFamily="34" charset="0"/>
              <a:buChar char="•"/>
            </a:pPr>
            <a:r>
              <a:rPr lang="en-US" sz="2400" dirty="0">
                <a:solidFill>
                  <a:schemeClr val="bg1"/>
                </a:solidFill>
              </a:rPr>
              <a:t>Store and record information about how students are developing understanding of new material</a:t>
            </a:r>
          </a:p>
          <a:p>
            <a:pPr marL="571500" indent="-571500">
              <a:buFont typeface="Arial" panose="020B0604020202020204" pitchFamily="34" charset="0"/>
              <a:buChar char="•"/>
            </a:pPr>
            <a:r>
              <a:rPr lang="en-US" sz="2400" dirty="0">
                <a:solidFill>
                  <a:schemeClr val="bg1"/>
                </a:solidFill>
              </a:rPr>
              <a:t>Take over some of the role of assessing and providing feedback to students so that teachers can focus on other aspects of supporting learning</a:t>
            </a:r>
          </a:p>
          <a:p>
            <a:pPr marL="571500" indent="-571500">
              <a:buFont typeface="Arial" panose="020B0604020202020204" pitchFamily="34" charset="0"/>
              <a:buChar char="•"/>
            </a:pPr>
            <a:r>
              <a:rPr lang="en-US" sz="2400" dirty="0">
                <a:solidFill>
                  <a:schemeClr val="bg1"/>
                </a:solidFill>
              </a:rPr>
              <a:t>Increase children's confidence by technology-enabled evaluation since they receive rapid feedback on their learning</a:t>
            </a:r>
          </a:p>
          <a:p>
            <a:pPr marL="571500" indent="-571500">
              <a:buFont typeface="Arial" panose="020B0604020202020204" pitchFamily="34" charset="0"/>
              <a:buChar char="•"/>
            </a:pPr>
            <a:r>
              <a:rPr lang="en-US" sz="2400" dirty="0">
                <a:solidFill>
                  <a:schemeClr val="bg1"/>
                </a:solidFill>
              </a:rPr>
              <a:t>Set up evaluation so that children receive quick feedback and can therefore repair their mistakes and go forward</a:t>
            </a:r>
          </a:p>
        </p:txBody>
      </p:sp>
      <p:sp>
        <p:nvSpPr>
          <p:cNvPr id="13" name="Rectangle 12">
            <a:extLst>
              <a:ext uri="{FF2B5EF4-FFF2-40B4-BE49-F238E27FC236}">
                <a16:creationId xmlns:a16="http://schemas.microsoft.com/office/drawing/2014/main" id="{27959070-6CBF-0593-83E9-86C8CBE5AD39}"/>
              </a:ext>
            </a:extLst>
          </p:cNvPr>
          <p:cNvSpPr/>
          <p:nvPr/>
        </p:nvSpPr>
        <p:spPr>
          <a:xfrm>
            <a:off x="1668534" y="1727703"/>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49A521-1EA3-5FC7-12D8-A1766B9724F1}"/>
              </a:ext>
            </a:extLst>
          </p:cNvPr>
          <p:cNvSpPr/>
          <p:nvPr/>
        </p:nvSpPr>
        <p:spPr>
          <a:xfrm>
            <a:off x="2637578" y="1731557"/>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15" name="Rectangle 14">
            <a:extLst>
              <a:ext uri="{FF2B5EF4-FFF2-40B4-BE49-F238E27FC236}">
                <a16:creationId xmlns:a16="http://schemas.microsoft.com/office/drawing/2014/main" id="{CD06A881-4917-9678-0436-ED787A2492C2}"/>
              </a:ext>
            </a:extLst>
          </p:cNvPr>
          <p:cNvSpPr/>
          <p:nvPr/>
        </p:nvSpPr>
        <p:spPr>
          <a:xfrm>
            <a:off x="3606622" y="1735411"/>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194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60512"/>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9" name="TextBox 8">
            <a:extLst>
              <a:ext uri="{FF2B5EF4-FFF2-40B4-BE49-F238E27FC236}">
                <a16:creationId xmlns:a16="http://schemas.microsoft.com/office/drawing/2014/main" id="{7A6B4D2C-1063-7225-A5F0-D4EF913CBFFB}"/>
              </a:ext>
            </a:extLst>
          </p:cNvPr>
          <p:cNvSpPr txBox="1"/>
          <p:nvPr/>
        </p:nvSpPr>
        <p:spPr>
          <a:xfrm>
            <a:off x="1498413" y="712040"/>
            <a:ext cx="13344638" cy="1015663"/>
          </a:xfrm>
          <a:prstGeom prst="rect">
            <a:avLst/>
          </a:prstGeom>
          <a:noFill/>
        </p:spPr>
        <p:txBody>
          <a:bodyPr wrap="square">
            <a:spAutoFit/>
          </a:bodyPr>
          <a:lstStyle/>
          <a:p>
            <a:r>
              <a:rPr lang="en-US" sz="6000" b="1" dirty="0">
                <a:solidFill>
                  <a:schemeClr val="bg1"/>
                </a:solidFill>
                <a:latin typeface="Cool Sans Regular" pitchFamily="2" charset="0"/>
              </a:rPr>
              <a:t>ICT Assessment Tool</a:t>
            </a:r>
          </a:p>
        </p:txBody>
      </p:sp>
      <p:sp>
        <p:nvSpPr>
          <p:cNvPr id="4" name="TextBox 3">
            <a:extLst>
              <a:ext uri="{FF2B5EF4-FFF2-40B4-BE49-F238E27FC236}">
                <a16:creationId xmlns:a16="http://schemas.microsoft.com/office/drawing/2014/main" id="{73477EC9-116F-9391-DFEC-BB0D60BD25BE}"/>
              </a:ext>
            </a:extLst>
          </p:cNvPr>
          <p:cNvSpPr txBox="1"/>
          <p:nvPr/>
        </p:nvSpPr>
        <p:spPr>
          <a:xfrm>
            <a:off x="1583473" y="2960638"/>
            <a:ext cx="11463453" cy="2308324"/>
          </a:xfrm>
          <a:prstGeom prst="rect">
            <a:avLst/>
          </a:prstGeom>
          <a:noFill/>
        </p:spPr>
        <p:txBody>
          <a:bodyPr wrap="square">
            <a:spAutoFit/>
          </a:bodyPr>
          <a:lstStyle/>
          <a:p>
            <a:r>
              <a:rPr lang="en-US" sz="2400" b="1" dirty="0" err="1">
                <a:solidFill>
                  <a:schemeClr val="bg1"/>
                </a:solidFill>
              </a:rPr>
              <a:t>Kalzium</a:t>
            </a:r>
            <a:endParaRPr lang="en-US" sz="2400" b="1" dirty="0">
              <a:solidFill>
                <a:schemeClr val="bg1"/>
              </a:solidFill>
            </a:endParaRPr>
          </a:p>
          <a:p>
            <a:r>
              <a:rPr lang="en-US" sz="2400" b="1" dirty="0">
                <a:solidFill>
                  <a:schemeClr val="bg1"/>
                </a:solidFill>
              </a:rPr>
              <a:t>Google Earth</a:t>
            </a:r>
          </a:p>
          <a:p>
            <a:r>
              <a:rPr lang="en-US" sz="2400" b="1" dirty="0">
                <a:solidFill>
                  <a:schemeClr val="bg1"/>
                </a:solidFill>
              </a:rPr>
              <a:t>QGIS</a:t>
            </a:r>
          </a:p>
          <a:p>
            <a:r>
              <a:rPr lang="en-US" sz="2400" b="1" dirty="0" err="1">
                <a:solidFill>
                  <a:schemeClr val="bg1"/>
                </a:solidFill>
              </a:rPr>
              <a:t>KmPlot</a:t>
            </a:r>
            <a:endParaRPr lang="en-US" sz="2400" b="1" dirty="0">
              <a:solidFill>
                <a:schemeClr val="bg1"/>
              </a:solidFill>
            </a:endParaRPr>
          </a:p>
          <a:p>
            <a:r>
              <a:rPr lang="en-US" sz="2400" b="1" dirty="0">
                <a:solidFill>
                  <a:schemeClr val="bg1"/>
                </a:solidFill>
              </a:rPr>
              <a:t>ANATOMY 3D</a:t>
            </a:r>
          </a:p>
          <a:p>
            <a:r>
              <a:rPr lang="en-US" sz="2400" b="1" dirty="0">
                <a:solidFill>
                  <a:schemeClr val="bg1"/>
                </a:solidFill>
              </a:rPr>
              <a:t>Socrative</a:t>
            </a:r>
          </a:p>
        </p:txBody>
      </p:sp>
      <p:sp>
        <p:nvSpPr>
          <p:cNvPr id="13" name="Rectangle 12">
            <a:extLst>
              <a:ext uri="{FF2B5EF4-FFF2-40B4-BE49-F238E27FC236}">
                <a16:creationId xmlns:a16="http://schemas.microsoft.com/office/drawing/2014/main" id="{27959070-6CBF-0593-83E9-86C8CBE5AD39}"/>
              </a:ext>
            </a:extLst>
          </p:cNvPr>
          <p:cNvSpPr/>
          <p:nvPr/>
        </p:nvSpPr>
        <p:spPr>
          <a:xfrm>
            <a:off x="1668534" y="1727703"/>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49A521-1EA3-5FC7-12D8-A1766B9724F1}"/>
              </a:ext>
            </a:extLst>
          </p:cNvPr>
          <p:cNvSpPr/>
          <p:nvPr/>
        </p:nvSpPr>
        <p:spPr>
          <a:xfrm>
            <a:off x="2637578" y="1731557"/>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15" name="Rectangle 14">
            <a:extLst>
              <a:ext uri="{FF2B5EF4-FFF2-40B4-BE49-F238E27FC236}">
                <a16:creationId xmlns:a16="http://schemas.microsoft.com/office/drawing/2014/main" id="{CD06A881-4917-9678-0436-ED787A2492C2}"/>
              </a:ext>
            </a:extLst>
          </p:cNvPr>
          <p:cNvSpPr/>
          <p:nvPr/>
        </p:nvSpPr>
        <p:spPr>
          <a:xfrm>
            <a:off x="3606622" y="1735411"/>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993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60512"/>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9" name="TextBox 8">
            <a:extLst>
              <a:ext uri="{FF2B5EF4-FFF2-40B4-BE49-F238E27FC236}">
                <a16:creationId xmlns:a16="http://schemas.microsoft.com/office/drawing/2014/main" id="{7A6B4D2C-1063-7225-A5F0-D4EF913CBFFB}"/>
              </a:ext>
            </a:extLst>
          </p:cNvPr>
          <p:cNvSpPr txBox="1"/>
          <p:nvPr/>
        </p:nvSpPr>
        <p:spPr>
          <a:xfrm>
            <a:off x="1498413" y="712040"/>
            <a:ext cx="13344638" cy="923330"/>
          </a:xfrm>
          <a:prstGeom prst="rect">
            <a:avLst/>
          </a:prstGeom>
          <a:noFill/>
        </p:spPr>
        <p:txBody>
          <a:bodyPr wrap="square">
            <a:spAutoFit/>
          </a:bodyPr>
          <a:lstStyle/>
          <a:p>
            <a:r>
              <a:rPr lang="en-US" sz="5400" b="1" dirty="0">
                <a:solidFill>
                  <a:schemeClr val="bg1"/>
                </a:solidFill>
                <a:latin typeface="Cool Sans Regular" pitchFamily="2" charset="0"/>
              </a:rPr>
              <a:t>Computer Assisted Assessment (CAA)</a:t>
            </a:r>
          </a:p>
        </p:txBody>
      </p:sp>
      <p:sp>
        <p:nvSpPr>
          <p:cNvPr id="13" name="Rectangle 12">
            <a:extLst>
              <a:ext uri="{FF2B5EF4-FFF2-40B4-BE49-F238E27FC236}">
                <a16:creationId xmlns:a16="http://schemas.microsoft.com/office/drawing/2014/main" id="{27959070-6CBF-0593-83E9-86C8CBE5AD39}"/>
              </a:ext>
            </a:extLst>
          </p:cNvPr>
          <p:cNvSpPr/>
          <p:nvPr/>
        </p:nvSpPr>
        <p:spPr>
          <a:xfrm>
            <a:off x="1668534" y="1727703"/>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49A521-1EA3-5FC7-12D8-A1766B9724F1}"/>
              </a:ext>
            </a:extLst>
          </p:cNvPr>
          <p:cNvSpPr/>
          <p:nvPr/>
        </p:nvSpPr>
        <p:spPr>
          <a:xfrm>
            <a:off x="2637578" y="1731557"/>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15" name="Rectangle 14">
            <a:extLst>
              <a:ext uri="{FF2B5EF4-FFF2-40B4-BE49-F238E27FC236}">
                <a16:creationId xmlns:a16="http://schemas.microsoft.com/office/drawing/2014/main" id="{CD06A881-4917-9678-0436-ED787A2492C2}"/>
              </a:ext>
            </a:extLst>
          </p:cNvPr>
          <p:cNvSpPr/>
          <p:nvPr/>
        </p:nvSpPr>
        <p:spPr>
          <a:xfrm>
            <a:off x="3606622" y="1735411"/>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3F112143-5F68-FB09-E200-3C0D464980EE}"/>
              </a:ext>
            </a:extLst>
          </p:cNvPr>
          <p:cNvSpPr txBox="1">
            <a:spLocks/>
          </p:cNvSpPr>
          <p:nvPr/>
        </p:nvSpPr>
        <p:spPr>
          <a:xfrm>
            <a:off x="1286933" y="2078886"/>
            <a:ext cx="11328400" cy="1378083"/>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2400" b="1" dirty="0">
              <a:solidFill>
                <a:schemeClr val="bg1"/>
              </a:solidFill>
            </a:endParaRPr>
          </a:p>
          <a:p>
            <a:pPr marL="0" indent="0">
              <a:buFont typeface="Arial" pitchFamily="34" charset="0"/>
              <a:buNone/>
            </a:pPr>
            <a:r>
              <a:rPr lang="en-US" sz="1920" b="1" dirty="0">
                <a:solidFill>
                  <a:schemeClr val="bg1"/>
                </a:solidFill>
              </a:rPr>
              <a:t>Computer Assisted Assessment (CAA) is a process that involves the use of computer-based tools and technologies to evaluate and assess the knowledge, skills, and performance of learners.</a:t>
            </a:r>
          </a:p>
          <a:p>
            <a:endParaRPr lang="en-US" sz="2400" b="1" dirty="0">
              <a:solidFill>
                <a:schemeClr val="bg1"/>
              </a:solidFill>
            </a:endParaRPr>
          </a:p>
        </p:txBody>
      </p:sp>
      <p:graphicFrame>
        <p:nvGraphicFramePr>
          <p:cNvPr id="7" name="Table 6">
            <a:extLst>
              <a:ext uri="{FF2B5EF4-FFF2-40B4-BE49-F238E27FC236}">
                <a16:creationId xmlns:a16="http://schemas.microsoft.com/office/drawing/2014/main" id="{1BE7E22B-4E97-5972-89C7-B5F2CCC058D3}"/>
              </a:ext>
            </a:extLst>
          </p:cNvPr>
          <p:cNvGraphicFramePr>
            <a:graphicFrameLocks noGrp="1"/>
          </p:cNvGraphicFramePr>
          <p:nvPr>
            <p:extLst>
              <p:ext uri="{D42A27DB-BD31-4B8C-83A1-F6EECF244321}">
                <p14:modId xmlns:p14="http://schemas.microsoft.com/office/powerpoint/2010/main" val="3585071970"/>
              </p:ext>
            </p:extLst>
          </p:nvPr>
        </p:nvGraphicFramePr>
        <p:xfrm>
          <a:off x="1286933" y="3591166"/>
          <a:ext cx="10548883" cy="3858732"/>
        </p:xfrm>
        <a:graphic>
          <a:graphicData uri="http://schemas.openxmlformats.org/drawingml/2006/table">
            <a:tbl>
              <a:tblPr/>
              <a:tblGrid>
                <a:gridCol w="4641509">
                  <a:extLst>
                    <a:ext uri="{9D8B030D-6E8A-4147-A177-3AD203B41FA5}">
                      <a16:colId xmlns:a16="http://schemas.microsoft.com/office/drawing/2014/main" val="3845989692"/>
                    </a:ext>
                  </a:extLst>
                </a:gridCol>
                <a:gridCol w="5907374">
                  <a:extLst>
                    <a:ext uri="{9D8B030D-6E8A-4147-A177-3AD203B41FA5}">
                      <a16:colId xmlns:a16="http://schemas.microsoft.com/office/drawing/2014/main" val="1240496611"/>
                    </a:ext>
                  </a:extLst>
                </a:gridCol>
              </a:tblGrid>
              <a:tr h="405121">
                <a:tc>
                  <a:txBody>
                    <a:bodyPr/>
                    <a:lstStyle/>
                    <a:p>
                      <a:pPr algn="l" rtl="0"/>
                      <a:r>
                        <a:rPr lang="en-US" sz="2000" b="1" dirty="0">
                          <a:solidFill>
                            <a:schemeClr val="tx1"/>
                          </a:solidFill>
                          <a:effectLst/>
                        </a:rPr>
                        <a:t>Stages of Assessment</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EFEFEF"/>
                    </a:solidFill>
                  </a:tcPr>
                </a:tc>
                <a:tc>
                  <a:txBody>
                    <a:bodyPr/>
                    <a:lstStyle/>
                    <a:p>
                      <a:pPr algn="l" rtl="0"/>
                      <a:r>
                        <a:rPr lang="en-US" sz="2000" b="1" dirty="0">
                          <a:solidFill>
                            <a:schemeClr val="tx1"/>
                          </a:solidFill>
                          <a:effectLst/>
                        </a:rPr>
                        <a:t>CAA examples</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112785251"/>
                  </a:ext>
                </a:extLst>
              </a:tr>
              <a:tr h="1247186">
                <a:tc>
                  <a:txBody>
                    <a:bodyPr/>
                    <a:lstStyle/>
                    <a:p>
                      <a:pPr algn="l" rtl="0"/>
                      <a:r>
                        <a:rPr lang="en-US" sz="2000" dirty="0">
                          <a:solidFill>
                            <a:schemeClr val="bg1"/>
                          </a:solidFill>
                          <a:effectLst/>
                        </a:rPr>
                        <a:t>Supporting students with the assessment</a:t>
                      </a:r>
                    </a:p>
                    <a:p>
                      <a:pPr algn="l" rtl="0"/>
                      <a:endParaRPr lang="en-US" sz="2000" dirty="0">
                        <a:solidFill>
                          <a:schemeClr val="bg1"/>
                        </a:solidFill>
                        <a:effectLst/>
                      </a:endParaRP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marL="285750" indent="-285750" algn="l" rtl="0">
                        <a:buFont typeface="Arial" panose="020B0604020202020204" pitchFamily="34" charset="0"/>
                        <a:buChar char="•"/>
                      </a:pPr>
                      <a:r>
                        <a:rPr lang="en-US" sz="2000" dirty="0">
                          <a:solidFill>
                            <a:schemeClr val="bg1"/>
                          </a:solidFill>
                          <a:effectLst/>
                        </a:rPr>
                        <a:t>Facilitate a discussion with students on assessments and criteria</a:t>
                      </a:r>
                    </a:p>
                    <a:p>
                      <a:pPr marL="285750" indent="-285750" algn="l" rtl="0">
                        <a:buFont typeface="Arial" panose="020B0604020202020204" pitchFamily="34" charset="0"/>
                        <a:buChar char="•"/>
                      </a:pPr>
                      <a:r>
                        <a:rPr lang="en-US" sz="2000" dirty="0">
                          <a:solidFill>
                            <a:schemeClr val="bg1"/>
                          </a:solidFill>
                          <a:effectLst/>
                        </a:rPr>
                        <a:t>Provide past exam papers to students or other assessment information</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296406760"/>
                  </a:ext>
                </a:extLst>
              </a:tr>
              <a:tr h="685809">
                <a:tc>
                  <a:txBody>
                    <a:bodyPr/>
                    <a:lstStyle/>
                    <a:p>
                      <a:pPr algn="l" rtl="0"/>
                      <a:r>
                        <a:rPr lang="en-US" sz="2000" dirty="0">
                          <a:solidFill>
                            <a:schemeClr val="bg1"/>
                          </a:solidFill>
                          <a:effectLst/>
                        </a:rPr>
                        <a:t>Assessment event</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marL="285750" indent="-285750" algn="l" rtl="0">
                        <a:buFont typeface="Arial" panose="020B0604020202020204" pitchFamily="34" charset="0"/>
                        <a:buChar char="•"/>
                      </a:pPr>
                      <a:r>
                        <a:rPr lang="en-US" sz="2000" dirty="0">
                          <a:solidFill>
                            <a:schemeClr val="bg1"/>
                          </a:solidFill>
                          <a:effectLst/>
                        </a:rPr>
                        <a:t>Assess an online collaborative activity</a:t>
                      </a:r>
                    </a:p>
                    <a:p>
                      <a:pPr marL="285750" indent="-285750" algn="l" rtl="0">
                        <a:buFont typeface="Arial" panose="020B0604020202020204" pitchFamily="34" charset="0"/>
                        <a:buChar char="•"/>
                      </a:pPr>
                      <a:r>
                        <a:rPr lang="en-US" sz="2000" dirty="0">
                          <a:solidFill>
                            <a:schemeClr val="bg1"/>
                          </a:solidFill>
                          <a:effectLst/>
                        </a:rPr>
                        <a:t>Assess students' development over time</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271336498"/>
                  </a:ext>
                </a:extLst>
              </a:tr>
              <a:tr h="424604">
                <a:tc>
                  <a:txBody>
                    <a:bodyPr/>
                    <a:lstStyle/>
                    <a:p>
                      <a:pPr algn="l" rtl="0"/>
                      <a:r>
                        <a:rPr lang="en-US" sz="2000" dirty="0">
                          <a:solidFill>
                            <a:schemeClr val="bg1"/>
                          </a:solidFill>
                          <a:effectLst/>
                        </a:rPr>
                        <a:t>Marking &amp; feedback production</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algn="l" rtl="0"/>
                      <a:r>
                        <a:rPr lang="en-US" sz="2000" dirty="0">
                          <a:solidFill>
                            <a:schemeClr val="bg1"/>
                          </a:solidFill>
                          <a:effectLst/>
                        </a:rPr>
                        <a:t>Students submit assessments electronically</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316413414"/>
                  </a:ext>
                </a:extLst>
              </a:tr>
              <a:tr h="405121">
                <a:tc>
                  <a:txBody>
                    <a:bodyPr/>
                    <a:lstStyle/>
                    <a:p>
                      <a:pPr algn="l" rtl="0"/>
                      <a:r>
                        <a:rPr lang="en-US" sz="2000" dirty="0">
                          <a:solidFill>
                            <a:schemeClr val="bg1"/>
                          </a:solidFill>
                          <a:effectLst/>
                        </a:rPr>
                        <a:t>Record-keeping</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algn="l" rtl="0"/>
                      <a:r>
                        <a:rPr lang="en-US" sz="2000" dirty="0">
                          <a:solidFill>
                            <a:schemeClr val="bg1"/>
                          </a:solidFill>
                          <a:effectLst/>
                        </a:rPr>
                        <a:t>Store and retrieve marks electronically</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731540247"/>
                  </a:ext>
                </a:extLst>
              </a:tr>
              <a:tr h="405121">
                <a:tc>
                  <a:txBody>
                    <a:bodyPr/>
                    <a:lstStyle/>
                    <a:p>
                      <a:pPr algn="l" rtl="0"/>
                      <a:r>
                        <a:rPr lang="en-US" sz="2000" dirty="0">
                          <a:solidFill>
                            <a:schemeClr val="bg1"/>
                          </a:solidFill>
                          <a:effectLst/>
                        </a:rPr>
                        <a:t>Feedback to students</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algn="l" rtl="0"/>
                      <a:r>
                        <a:rPr lang="en-US" sz="2000" dirty="0">
                          <a:solidFill>
                            <a:schemeClr val="bg1"/>
                          </a:solidFill>
                          <a:effectLst/>
                        </a:rPr>
                        <a:t>Facilitate peer and/or tutor feedback</a:t>
                      </a:r>
                    </a:p>
                  </a:txBody>
                  <a:tcPr marL="67561" marR="67561" marT="67561" marB="67561">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22956173"/>
                  </a:ext>
                </a:extLst>
              </a:tr>
            </a:tbl>
          </a:graphicData>
        </a:graphic>
      </p:graphicFrame>
    </p:spTree>
    <p:extLst>
      <p:ext uri="{BB962C8B-B14F-4D97-AF65-F5344CB8AC3E}">
        <p14:creationId xmlns:p14="http://schemas.microsoft.com/office/powerpoint/2010/main" val="4080765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60512"/>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9" name="TextBox 8">
            <a:extLst>
              <a:ext uri="{FF2B5EF4-FFF2-40B4-BE49-F238E27FC236}">
                <a16:creationId xmlns:a16="http://schemas.microsoft.com/office/drawing/2014/main" id="{7A6B4D2C-1063-7225-A5F0-D4EF913CBFFB}"/>
              </a:ext>
            </a:extLst>
          </p:cNvPr>
          <p:cNvSpPr txBox="1"/>
          <p:nvPr/>
        </p:nvSpPr>
        <p:spPr>
          <a:xfrm>
            <a:off x="1498413" y="712040"/>
            <a:ext cx="13344638" cy="1754326"/>
          </a:xfrm>
          <a:prstGeom prst="rect">
            <a:avLst/>
          </a:prstGeom>
          <a:noFill/>
        </p:spPr>
        <p:txBody>
          <a:bodyPr wrap="square">
            <a:spAutoFit/>
          </a:bodyPr>
          <a:lstStyle/>
          <a:p>
            <a:r>
              <a:rPr lang="en-US" sz="5400" b="1" dirty="0">
                <a:solidFill>
                  <a:schemeClr val="bg1"/>
                </a:solidFill>
                <a:latin typeface="Cool Sans Regular" pitchFamily="2" charset="0"/>
              </a:rPr>
              <a:t>Why Use Computer Assisted Assessment</a:t>
            </a:r>
            <a:br>
              <a:rPr lang="en-US" sz="9600" b="1" dirty="0">
                <a:solidFill>
                  <a:schemeClr val="bg1"/>
                </a:solidFill>
                <a:latin typeface="Cool Sans Regular" pitchFamily="2" charset="0"/>
              </a:rPr>
            </a:br>
            <a:endParaRPr lang="en-US" sz="5400" b="1" dirty="0">
              <a:solidFill>
                <a:schemeClr val="bg1"/>
              </a:solidFill>
              <a:latin typeface="Cool Sans Regular" pitchFamily="2" charset="0"/>
            </a:endParaRPr>
          </a:p>
        </p:txBody>
      </p:sp>
      <p:sp>
        <p:nvSpPr>
          <p:cNvPr id="13" name="Rectangle 12">
            <a:extLst>
              <a:ext uri="{FF2B5EF4-FFF2-40B4-BE49-F238E27FC236}">
                <a16:creationId xmlns:a16="http://schemas.microsoft.com/office/drawing/2014/main" id="{27959070-6CBF-0593-83E9-86C8CBE5AD39}"/>
              </a:ext>
            </a:extLst>
          </p:cNvPr>
          <p:cNvSpPr/>
          <p:nvPr/>
        </p:nvSpPr>
        <p:spPr>
          <a:xfrm>
            <a:off x="1668534" y="1727703"/>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49A521-1EA3-5FC7-12D8-A1766B9724F1}"/>
              </a:ext>
            </a:extLst>
          </p:cNvPr>
          <p:cNvSpPr/>
          <p:nvPr/>
        </p:nvSpPr>
        <p:spPr>
          <a:xfrm>
            <a:off x="2637578" y="1731557"/>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15" name="Rectangle 14">
            <a:extLst>
              <a:ext uri="{FF2B5EF4-FFF2-40B4-BE49-F238E27FC236}">
                <a16:creationId xmlns:a16="http://schemas.microsoft.com/office/drawing/2014/main" id="{CD06A881-4917-9678-0436-ED787A2492C2}"/>
              </a:ext>
            </a:extLst>
          </p:cNvPr>
          <p:cNvSpPr/>
          <p:nvPr/>
        </p:nvSpPr>
        <p:spPr>
          <a:xfrm>
            <a:off x="3606622" y="1735411"/>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C667C648-6AB2-9E29-7701-57E028070BEC}"/>
              </a:ext>
            </a:extLst>
          </p:cNvPr>
          <p:cNvSpPr txBox="1">
            <a:spLocks/>
          </p:cNvSpPr>
          <p:nvPr/>
        </p:nvSpPr>
        <p:spPr>
          <a:xfrm>
            <a:off x="1423779" y="2330896"/>
            <a:ext cx="12618720" cy="3432339"/>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bg1"/>
                </a:solidFill>
              </a:rPr>
              <a:t>Motivating and encouraging students to practice skills by providing opportunities for formative assessment</a:t>
            </a:r>
          </a:p>
          <a:p>
            <a:r>
              <a:rPr lang="en-US" sz="2400" dirty="0">
                <a:solidFill>
                  <a:schemeClr val="bg1"/>
                </a:solidFill>
              </a:rPr>
              <a:t>Broadening the range of knowledge assessed (e.g. creating websites or complex diagrams) and extending the range of assessment methods (e.g. peer assessment, self-assessment)</a:t>
            </a:r>
          </a:p>
          <a:p>
            <a:r>
              <a:rPr lang="en-US" sz="2400" dirty="0">
                <a:solidFill>
                  <a:schemeClr val="bg1"/>
                </a:solidFill>
              </a:rPr>
              <a:t>Offering opportunities for more immediate feedback, as well as allowing feedback to be delivered in different ways</a:t>
            </a:r>
          </a:p>
        </p:txBody>
      </p:sp>
    </p:spTree>
    <p:extLst>
      <p:ext uri="{BB962C8B-B14F-4D97-AF65-F5344CB8AC3E}">
        <p14:creationId xmlns:p14="http://schemas.microsoft.com/office/powerpoint/2010/main" val="3659846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5" name="TextBox 4">
            <a:extLst>
              <a:ext uri="{FF2B5EF4-FFF2-40B4-BE49-F238E27FC236}">
                <a16:creationId xmlns:a16="http://schemas.microsoft.com/office/drawing/2014/main" id="{F2B467F4-8749-9399-267D-252EB9B5D243}"/>
              </a:ext>
            </a:extLst>
          </p:cNvPr>
          <p:cNvSpPr txBox="1"/>
          <p:nvPr/>
        </p:nvSpPr>
        <p:spPr>
          <a:xfrm>
            <a:off x="1748118" y="3040180"/>
            <a:ext cx="12169589" cy="2862322"/>
          </a:xfrm>
          <a:prstGeom prst="rect">
            <a:avLst/>
          </a:prstGeom>
          <a:noFill/>
        </p:spPr>
        <p:txBody>
          <a:bodyPr wrap="square" rtlCol="0">
            <a:spAutoFit/>
          </a:bodyPr>
          <a:lstStyle/>
          <a:p>
            <a:r>
              <a:rPr lang="en-US" sz="3600" dirty="0">
                <a:solidFill>
                  <a:schemeClr val="bg1"/>
                </a:solidFill>
              </a:rPr>
              <a:t>What  is  ICT?</a:t>
            </a:r>
          </a:p>
          <a:p>
            <a:r>
              <a:rPr lang="en-US" sz="3600" dirty="0">
                <a:solidFill>
                  <a:schemeClr val="bg1"/>
                </a:solidFill>
              </a:rPr>
              <a:t>What is assessment in e- learning?</a:t>
            </a:r>
          </a:p>
          <a:p>
            <a:r>
              <a:rPr lang="en-US" sz="3600" dirty="0">
                <a:solidFill>
                  <a:schemeClr val="bg1"/>
                </a:solidFill>
              </a:rPr>
              <a:t>ICT in assessment</a:t>
            </a:r>
          </a:p>
          <a:p>
            <a:r>
              <a:rPr lang="en-US" sz="3600" dirty="0">
                <a:solidFill>
                  <a:schemeClr val="bg1"/>
                </a:solidFill>
              </a:rPr>
              <a:t>Types of assessment</a:t>
            </a:r>
          </a:p>
          <a:p>
            <a:r>
              <a:rPr lang="en-US" sz="3600" dirty="0">
                <a:solidFill>
                  <a:schemeClr val="bg1"/>
                </a:solidFill>
              </a:rPr>
              <a:t>Current trends in assessment</a:t>
            </a:r>
          </a:p>
        </p:txBody>
      </p:sp>
      <p:sp>
        <p:nvSpPr>
          <p:cNvPr id="6" name="TextBox 5">
            <a:extLst>
              <a:ext uri="{FF2B5EF4-FFF2-40B4-BE49-F238E27FC236}">
                <a16:creationId xmlns:a16="http://schemas.microsoft.com/office/drawing/2014/main" id="{11A580DC-CD69-3231-8E8A-29D19090F67F}"/>
              </a:ext>
            </a:extLst>
          </p:cNvPr>
          <p:cNvSpPr txBox="1"/>
          <p:nvPr/>
        </p:nvSpPr>
        <p:spPr>
          <a:xfrm>
            <a:off x="1855695" y="1266037"/>
            <a:ext cx="9654988" cy="1015663"/>
          </a:xfrm>
          <a:prstGeom prst="rect">
            <a:avLst/>
          </a:prstGeom>
          <a:noFill/>
        </p:spPr>
        <p:txBody>
          <a:bodyPr wrap="square" rtlCol="0">
            <a:spAutoFit/>
          </a:bodyPr>
          <a:lstStyle/>
          <a:p>
            <a:r>
              <a:rPr lang="en-US" sz="6000" b="1" dirty="0">
                <a:solidFill>
                  <a:schemeClr val="bg1"/>
                </a:solidFill>
                <a:latin typeface="Cool Sans Regular" pitchFamily="2" charset="0"/>
              </a:rPr>
              <a:t>Agenda</a:t>
            </a:r>
          </a:p>
        </p:txBody>
      </p:sp>
      <p:sp>
        <p:nvSpPr>
          <p:cNvPr id="7" name="Rectangle 6">
            <a:extLst>
              <a:ext uri="{FF2B5EF4-FFF2-40B4-BE49-F238E27FC236}">
                <a16:creationId xmlns:a16="http://schemas.microsoft.com/office/drawing/2014/main" id="{4CEA57D4-6EE8-BED1-2BAD-F579C3C3FCDA}"/>
              </a:ext>
            </a:extLst>
          </p:cNvPr>
          <p:cNvSpPr/>
          <p:nvPr/>
        </p:nvSpPr>
        <p:spPr>
          <a:xfrm>
            <a:off x="1922844" y="2287142"/>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891888" y="2290996"/>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860932" y="2294850"/>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870CFC-07E4-472B-0DCF-C2B9DD79995E}"/>
              </a:ext>
            </a:extLst>
          </p:cNvPr>
          <p:cNvPicPr>
            <a:picLocks noChangeAspect="1"/>
          </p:cNvPicPr>
          <p:nvPr/>
        </p:nvPicPr>
        <p:blipFill>
          <a:blip r:embed="rId4"/>
          <a:stretch>
            <a:fillRect/>
          </a:stretch>
        </p:blipFill>
        <p:spPr>
          <a:xfrm>
            <a:off x="8460166" y="1055263"/>
            <a:ext cx="5813888" cy="5813888"/>
          </a:xfrm>
          <a:prstGeom prst="rect">
            <a:avLst/>
          </a:prstGeom>
        </p:spPr>
      </p:pic>
    </p:spTree>
    <p:extLst>
      <p:ext uri="{BB962C8B-B14F-4D97-AF65-F5344CB8AC3E}">
        <p14:creationId xmlns:p14="http://schemas.microsoft.com/office/powerpoint/2010/main" val="94783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60512"/>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9" name="TextBox 8">
            <a:extLst>
              <a:ext uri="{FF2B5EF4-FFF2-40B4-BE49-F238E27FC236}">
                <a16:creationId xmlns:a16="http://schemas.microsoft.com/office/drawing/2014/main" id="{7A6B4D2C-1063-7225-A5F0-D4EF913CBFFB}"/>
              </a:ext>
            </a:extLst>
          </p:cNvPr>
          <p:cNvSpPr txBox="1"/>
          <p:nvPr/>
        </p:nvSpPr>
        <p:spPr>
          <a:xfrm>
            <a:off x="1498413" y="712040"/>
            <a:ext cx="13344638" cy="1754326"/>
          </a:xfrm>
          <a:prstGeom prst="rect">
            <a:avLst/>
          </a:prstGeom>
          <a:noFill/>
        </p:spPr>
        <p:txBody>
          <a:bodyPr wrap="square">
            <a:spAutoFit/>
          </a:bodyPr>
          <a:lstStyle/>
          <a:p>
            <a:r>
              <a:rPr lang="en-US" sz="5400" dirty="0">
                <a:solidFill>
                  <a:schemeClr val="bg1"/>
                </a:solidFill>
                <a:latin typeface="Cool Sans Regular" pitchFamily="2" charset="0"/>
              </a:rPr>
              <a:t>Computer Adaptive Testing</a:t>
            </a:r>
            <a:br>
              <a:rPr lang="en-US" sz="9600" dirty="0">
                <a:solidFill>
                  <a:schemeClr val="bg1"/>
                </a:solidFill>
                <a:latin typeface="Cool Sans Regular" pitchFamily="2" charset="0"/>
              </a:rPr>
            </a:br>
            <a:endParaRPr lang="en-US" sz="5400" b="1" dirty="0">
              <a:solidFill>
                <a:schemeClr val="bg1"/>
              </a:solidFill>
              <a:latin typeface="Cool Sans Regular" pitchFamily="2" charset="0"/>
            </a:endParaRPr>
          </a:p>
        </p:txBody>
      </p:sp>
      <p:sp>
        <p:nvSpPr>
          <p:cNvPr id="13" name="Rectangle 12">
            <a:extLst>
              <a:ext uri="{FF2B5EF4-FFF2-40B4-BE49-F238E27FC236}">
                <a16:creationId xmlns:a16="http://schemas.microsoft.com/office/drawing/2014/main" id="{27959070-6CBF-0593-83E9-86C8CBE5AD39}"/>
              </a:ext>
            </a:extLst>
          </p:cNvPr>
          <p:cNvSpPr/>
          <p:nvPr/>
        </p:nvSpPr>
        <p:spPr>
          <a:xfrm>
            <a:off x="1668534" y="1727703"/>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49A521-1EA3-5FC7-12D8-A1766B9724F1}"/>
              </a:ext>
            </a:extLst>
          </p:cNvPr>
          <p:cNvSpPr/>
          <p:nvPr/>
        </p:nvSpPr>
        <p:spPr>
          <a:xfrm>
            <a:off x="2637578" y="1731557"/>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15" name="Rectangle 14">
            <a:extLst>
              <a:ext uri="{FF2B5EF4-FFF2-40B4-BE49-F238E27FC236}">
                <a16:creationId xmlns:a16="http://schemas.microsoft.com/office/drawing/2014/main" id="{CD06A881-4917-9678-0436-ED787A2492C2}"/>
              </a:ext>
            </a:extLst>
          </p:cNvPr>
          <p:cNvSpPr/>
          <p:nvPr/>
        </p:nvSpPr>
        <p:spPr>
          <a:xfrm>
            <a:off x="3606622" y="1735411"/>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C667C648-6AB2-9E29-7701-57E028070BEC}"/>
              </a:ext>
            </a:extLst>
          </p:cNvPr>
          <p:cNvSpPr txBox="1">
            <a:spLocks/>
          </p:cNvSpPr>
          <p:nvPr/>
        </p:nvSpPr>
        <p:spPr>
          <a:xfrm>
            <a:off x="1423779" y="2330896"/>
            <a:ext cx="11913080" cy="5186664"/>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bg1"/>
                </a:solidFill>
              </a:rPr>
              <a:t>Computer Adaptive Testing (CAT) is an assessment method that uses computer technology to deliver and adapt test questions or items to the individual abilities and characteristics of the test taker. Unlike traditional paper-based or computer-based tests, which present a fixed set of questions to all test takers, CAT dynamically adjusts the difficulty level of questions based on the test taker's responses during the examination.</a:t>
            </a:r>
          </a:p>
          <a:p>
            <a:r>
              <a:rPr lang="en-US" sz="2400" dirty="0">
                <a:solidFill>
                  <a:schemeClr val="bg1"/>
                </a:solidFill>
              </a:rPr>
              <a:t>Computer Adaptive Testing (CAT) is a method of assessment that adapts the difficulty level of test questions based on the test taker's performance.</a:t>
            </a:r>
          </a:p>
          <a:p>
            <a:r>
              <a:rPr lang="en-US" sz="2400" dirty="0">
                <a:solidFill>
                  <a:schemeClr val="bg1"/>
                </a:solidFill>
              </a:rPr>
              <a:t>In CAT, the initial test question presented to the test taker is of moderate difficulty, and subsequent questions are selected based on the correctness of previous responses.</a:t>
            </a:r>
          </a:p>
          <a:p>
            <a:r>
              <a:rPr lang="en-US" sz="2400" dirty="0">
                <a:solidFill>
                  <a:schemeClr val="bg1"/>
                </a:solidFill>
              </a:rPr>
              <a:t>The selection of questions in CAT is determined by sophisticated algorithms that aim to measure the test taker's ability accurately and efficiently.</a:t>
            </a:r>
          </a:p>
          <a:p>
            <a:r>
              <a:rPr lang="en-US" sz="2400" dirty="0">
                <a:solidFill>
                  <a:schemeClr val="bg1"/>
                </a:solidFill>
              </a:rPr>
              <a:t>CAT provides a personalized testing experience by adjusting the difficulty level of questions in real-time.</a:t>
            </a:r>
          </a:p>
        </p:txBody>
      </p:sp>
    </p:spTree>
    <p:extLst>
      <p:ext uri="{BB962C8B-B14F-4D97-AF65-F5344CB8AC3E}">
        <p14:creationId xmlns:p14="http://schemas.microsoft.com/office/powerpoint/2010/main" val="3908392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60512"/>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9" name="TextBox 8">
            <a:extLst>
              <a:ext uri="{FF2B5EF4-FFF2-40B4-BE49-F238E27FC236}">
                <a16:creationId xmlns:a16="http://schemas.microsoft.com/office/drawing/2014/main" id="{7A6B4D2C-1063-7225-A5F0-D4EF913CBFFB}"/>
              </a:ext>
            </a:extLst>
          </p:cNvPr>
          <p:cNvSpPr txBox="1"/>
          <p:nvPr/>
        </p:nvSpPr>
        <p:spPr>
          <a:xfrm>
            <a:off x="1498413" y="712040"/>
            <a:ext cx="13344638" cy="923330"/>
          </a:xfrm>
          <a:prstGeom prst="rect">
            <a:avLst/>
          </a:prstGeom>
          <a:noFill/>
        </p:spPr>
        <p:txBody>
          <a:bodyPr wrap="square">
            <a:spAutoFit/>
          </a:bodyPr>
          <a:lstStyle/>
          <a:p>
            <a:r>
              <a:rPr lang="en-US" sz="5400" dirty="0">
                <a:solidFill>
                  <a:schemeClr val="bg1"/>
                </a:solidFill>
                <a:latin typeface="Cool Sans Regular" pitchFamily="2" charset="0"/>
              </a:rPr>
              <a:t>Advantages of CAT</a:t>
            </a:r>
            <a:endParaRPr lang="en-US" sz="5400" b="1" dirty="0">
              <a:solidFill>
                <a:schemeClr val="bg1"/>
              </a:solidFill>
              <a:latin typeface="Cool Sans Regular" pitchFamily="2" charset="0"/>
            </a:endParaRPr>
          </a:p>
        </p:txBody>
      </p:sp>
      <p:sp>
        <p:nvSpPr>
          <p:cNvPr id="13" name="Rectangle 12">
            <a:extLst>
              <a:ext uri="{FF2B5EF4-FFF2-40B4-BE49-F238E27FC236}">
                <a16:creationId xmlns:a16="http://schemas.microsoft.com/office/drawing/2014/main" id="{27959070-6CBF-0593-83E9-86C8CBE5AD39}"/>
              </a:ext>
            </a:extLst>
          </p:cNvPr>
          <p:cNvSpPr/>
          <p:nvPr/>
        </p:nvSpPr>
        <p:spPr>
          <a:xfrm>
            <a:off x="1668534" y="1727703"/>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49A521-1EA3-5FC7-12D8-A1766B9724F1}"/>
              </a:ext>
            </a:extLst>
          </p:cNvPr>
          <p:cNvSpPr/>
          <p:nvPr/>
        </p:nvSpPr>
        <p:spPr>
          <a:xfrm>
            <a:off x="2637578" y="1731557"/>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15" name="Rectangle 14">
            <a:extLst>
              <a:ext uri="{FF2B5EF4-FFF2-40B4-BE49-F238E27FC236}">
                <a16:creationId xmlns:a16="http://schemas.microsoft.com/office/drawing/2014/main" id="{CD06A881-4917-9678-0436-ED787A2492C2}"/>
              </a:ext>
            </a:extLst>
          </p:cNvPr>
          <p:cNvSpPr/>
          <p:nvPr/>
        </p:nvSpPr>
        <p:spPr>
          <a:xfrm>
            <a:off x="3606622" y="1735411"/>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C667C648-6AB2-9E29-7701-57E028070BEC}"/>
              </a:ext>
            </a:extLst>
          </p:cNvPr>
          <p:cNvSpPr txBox="1">
            <a:spLocks/>
          </p:cNvSpPr>
          <p:nvPr/>
        </p:nvSpPr>
        <p:spPr>
          <a:xfrm>
            <a:off x="1423779" y="2330896"/>
            <a:ext cx="11913080" cy="5186664"/>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bg1"/>
                </a:solidFill>
              </a:rPr>
              <a:t>Personalized assessments based on individual abilities for accurate results.</a:t>
            </a:r>
          </a:p>
          <a:p>
            <a:r>
              <a:rPr lang="en-US" sz="2400" dirty="0">
                <a:solidFill>
                  <a:schemeClr val="bg1"/>
                </a:solidFill>
              </a:rPr>
              <a:t> Efficient testing saves time and reduces test fatigue.</a:t>
            </a:r>
          </a:p>
          <a:p>
            <a:r>
              <a:rPr lang="en-US" sz="2400" dirty="0">
                <a:solidFill>
                  <a:schemeClr val="bg1"/>
                </a:solidFill>
              </a:rPr>
              <a:t>Real-time feedback for instant scoring and performance evaluation.</a:t>
            </a:r>
          </a:p>
          <a:p>
            <a:r>
              <a:rPr lang="en-US" sz="2400" dirty="0">
                <a:solidFill>
                  <a:schemeClr val="bg1"/>
                </a:solidFill>
              </a:rPr>
              <a:t>Dynamic question selection ensures comprehensive assessment of knowledge and skills.</a:t>
            </a:r>
          </a:p>
          <a:p>
            <a:r>
              <a:rPr lang="en-US" sz="2400" dirty="0">
                <a:solidFill>
                  <a:schemeClr val="bg1"/>
                </a:solidFill>
              </a:rPr>
              <a:t>Reduced test bias with appropriate questions for fair evaluation.</a:t>
            </a:r>
          </a:p>
          <a:p>
            <a:r>
              <a:rPr lang="en-US" sz="2400" dirty="0">
                <a:solidFill>
                  <a:schemeClr val="bg1"/>
                </a:solidFill>
              </a:rPr>
              <a:t>Improved test security with random question selection.</a:t>
            </a:r>
          </a:p>
          <a:p>
            <a:endParaRPr lang="en-US" sz="2400" dirty="0">
              <a:solidFill>
                <a:schemeClr val="bg1"/>
              </a:solidFill>
            </a:endParaRPr>
          </a:p>
          <a:p>
            <a:pPr marL="0" indent="0">
              <a:buNone/>
            </a:pPr>
            <a:endParaRPr lang="en-US" sz="2400" dirty="0">
              <a:solidFill>
                <a:schemeClr val="bg1"/>
              </a:solidFill>
            </a:endParaRPr>
          </a:p>
          <a:p>
            <a:pPr marL="0" indent="0">
              <a:buNone/>
            </a:pPr>
            <a:endParaRPr lang="en-US" sz="2400" dirty="0">
              <a:solidFill>
                <a:schemeClr val="bg1"/>
              </a:solidFill>
            </a:endParaRPr>
          </a:p>
        </p:txBody>
      </p:sp>
    </p:spTree>
    <p:extLst>
      <p:ext uri="{BB962C8B-B14F-4D97-AF65-F5344CB8AC3E}">
        <p14:creationId xmlns:p14="http://schemas.microsoft.com/office/powerpoint/2010/main" val="2157590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60512"/>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9" name="TextBox 8">
            <a:extLst>
              <a:ext uri="{FF2B5EF4-FFF2-40B4-BE49-F238E27FC236}">
                <a16:creationId xmlns:a16="http://schemas.microsoft.com/office/drawing/2014/main" id="{7A6B4D2C-1063-7225-A5F0-D4EF913CBFFB}"/>
              </a:ext>
            </a:extLst>
          </p:cNvPr>
          <p:cNvSpPr txBox="1"/>
          <p:nvPr/>
        </p:nvSpPr>
        <p:spPr>
          <a:xfrm>
            <a:off x="1498413" y="712040"/>
            <a:ext cx="13344638" cy="923330"/>
          </a:xfrm>
          <a:prstGeom prst="rect">
            <a:avLst/>
          </a:prstGeom>
          <a:noFill/>
        </p:spPr>
        <p:txBody>
          <a:bodyPr wrap="square">
            <a:spAutoFit/>
          </a:bodyPr>
          <a:lstStyle/>
          <a:p>
            <a:r>
              <a:rPr lang="en-US" sz="5400" dirty="0">
                <a:solidFill>
                  <a:schemeClr val="bg1"/>
                </a:solidFill>
                <a:latin typeface="Cool Sans Regular" pitchFamily="2" charset="0"/>
              </a:rPr>
              <a:t>Disadvantages of CAT</a:t>
            </a:r>
            <a:endParaRPr lang="en-US" sz="5400" b="1" dirty="0">
              <a:solidFill>
                <a:schemeClr val="bg1"/>
              </a:solidFill>
              <a:latin typeface="Cool Sans Regular" pitchFamily="2" charset="0"/>
            </a:endParaRPr>
          </a:p>
        </p:txBody>
      </p:sp>
      <p:sp>
        <p:nvSpPr>
          <p:cNvPr id="13" name="Rectangle 12">
            <a:extLst>
              <a:ext uri="{FF2B5EF4-FFF2-40B4-BE49-F238E27FC236}">
                <a16:creationId xmlns:a16="http://schemas.microsoft.com/office/drawing/2014/main" id="{27959070-6CBF-0593-83E9-86C8CBE5AD39}"/>
              </a:ext>
            </a:extLst>
          </p:cNvPr>
          <p:cNvSpPr/>
          <p:nvPr/>
        </p:nvSpPr>
        <p:spPr>
          <a:xfrm>
            <a:off x="1668534" y="1727703"/>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49A521-1EA3-5FC7-12D8-A1766B9724F1}"/>
              </a:ext>
            </a:extLst>
          </p:cNvPr>
          <p:cNvSpPr/>
          <p:nvPr/>
        </p:nvSpPr>
        <p:spPr>
          <a:xfrm>
            <a:off x="2637578" y="1731557"/>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15" name="Rectangle 14">
            <a:extLst>
              <a:ext uri="{FF2B5EF4-FFF2-40B4-BE49-F238E27FC236}">
                <a16:creationId xmlns:a16="http://schemas.microsoft.com/office/drawing/2014/main" id="{CD06A881-4917-9678-0436-ED787A2492C2}"/>
              </a:ext>
            </a:extLst>
          </p:cNvPr>
          <p:cNvSpPr/>
          <p:nvPr/>
        </p:nvSpPr>
        <p:spPr>
          <a:xfrm>
            <a:off x="3606622" y="1735411"/>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C667C648-6AB2-9E29-7701-57E028070BEC}"/>
              </a:ext>
            </a:extLst>
          </p:cNvPr>
          <p:cNvSpPr txBox="1">
            <a:spLocks/>
          </p:cNvSpPr>
          <p:nvPr/>
        </p:nvSpPr>
        <p:spPr>
          <a:xfrm>
            <a:off x="1423779" y="2330896"/>
            <a:ext cx="11913080" cy="5186664"/>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bg1"/>
                </a:solidFill>
              </a:rPr>
              <a:t>The first issue encountered in CAT is the calibration of the item pool.</a:t>
            </a:r>
          </a:p>
          <a:p>
            <a:r>
              <a:rPr lang="en-US" sz="2400" dirty="0">
                <a:solidFill>
                  <a:schemeClr val="bg1"/>
                </a:solidFill>
              </a:rPr>
              <a:t>Although adaptive tests have exposure control algorithms to prevent overuse of a few items, the</a:t>
            </a:r>
          </a:p>
          <a:p>
            <a:r>
              <a:rPr lang="en-US" sz="2400" dirty="0">
                <a:solidFill>
                  <a:schemeClr val="bg1"/>
                </a:solidFill>
              </a:rPr>
              <a:t>exposure conditioned upon ability is often not controlled.</a:t>
            </a:r>
          </a:p>
          <a:p>
            <a:r>
              <a:rPr lang="en-US" sz="2400" dirty="0">
                <a:solidFill>
                  <a:schemeClr val="bg1"/>
                </a:solidFill>
              </a:rPr>
              <a:t>In a CAT with a time limit it is impossible for the examinee to accurately budget the time one can spend</a:t>
            </a:r>
          </a:p>
          <a:p>
            <a:r>
              <a:rPr lang="en-US" sz="2400" dirty="0">
                <a:solidFill>
                  <a:schemeClr val="bg1"/>
                </a:solidFill>
              </a:rPr>
              <a:t>on each test item and to determine if he/she is on pace to complete a timed test section.</a:t>
            </a:r>
          </a:p>
        </p:txBody>
      </p:sp>
    </p:spTree>
    <p:extLst>
      <p:ext uri="{BB962C8B-B14F-4D97-AF65-F5344CB8AC3E}">
        <p14:creationId xmlns:p14="http://schemas.microsoft.com/office/powerpoint/2010/main" val="281787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pic>
        <p:nvPicPr>
          <p:cNvPr id="10" name="Picture 9">
            <a:extLst>
              <a:ext uri="{FF2B5EF4-FFF2-40B4-BE49-F238E27FC236}">
                <a16:creationId xmlns:a16="http://schemas.microsoft.com/office/drawing/2014/main" id="{514F8D19-7862-D3D2-DA05-6F9A2E691CB8}"/>
              </a:ext>
            </a:extLst>
          </p:cNvPr>
          <p:cNvPicPr>
            <a:picLocks noChangeAspect="1"/>
          </p:cNvPicPr>
          <p:nvPr/>
        </p:nvPicPr>
        <p:blipFill>
          <a:blip r:embed="rId4"/>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3A502D58-C356-9063-1693-4392E8A32570}"/>
              </a:ext>
            </a:extLst>
          </p:cNvPr>
          <p:cNvSpPr txBox="1"/>
          <p:nvPr/>
        </p:nvSpPr>
        <p:spPr>
          <a:xfrm>
            <a:off x="1201893" y="4084544"/>
            <a:ext cx="5167009" cy="1015663"/>
          </a:xfrm>
          <a:prstGeom prst="rect">
            <a:avLst/>
          </a:prstGeom>
          <a:noFill/>
        </p:spPr>
        <p:txBody>
          <a:bodyPr wrap="square">
            <a:spAutoFit/>
          </a:bodyPr>
          <a:lstStyle/>
          <a:p>
            <a:pPr marL="0" indent="0">
              <a:buNone/>
            </a:pPr>
            <a:r>
              <a:rPr lang="en-US" sz="6000" b="1" dirty="0">
                <a:solidFill>
                  <a:srgbClr val="FFC000"/>
                </a:solidFill>
                <a:effectLst>
                  <a:outerShdw blurRad="38100" dist="38100" dir="2700000" algn="tl">
                    <a:srgbClr val="000000">
                      <a:alpha val="43137"/>
                    </a:srgbClr>
                  </a:outerShdw>
                </a:effectLst>
                <a:highlight>
                  <a:srgbClr val="000080"/>
                </a:highlight>
              </a:rPr>
              <a:t>Any Question?</a:t>
            </a:r>
          </a:p>
        </p:txBody>
      </p:sp>
    </p:spTree>
    <p:extLst>
      <p:ext uri="{BB962C8B-B14F-4D97-AF65-F5344CB8AC3E}">
        <p14:creationId xmlns:p14="http://schemas.microsoft.com/office/powerpoint/2010/main" val="2700452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7" name="Rectangle 6">
            <a:extLst>
              <a:ext uri="{FF2B5EF4-FFF2-40B4-BE49-F238E27FC236}">
                <a16:creationId xmlns:a16="http://schemas.microsoft.com/office/drawing/2014/main" id="{4CEA57D4-6EE8-BED1-2BAD-F579C3C3FCDA}"/>
              </a:ext>
            </a:extLst>
          </p:cNvPr>
          <p:cNvSpPr/>
          <p:nvPr/>
        </p:nvSpPr>
        <p:spPr>
          <a:xfrm>
            <a:off x="7205744" y="4768679"/>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8174788" y="4772533"/>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9143832" y="4776387"/>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E1B1ABE-613F-A404-66CC-D5E8B09AE1D5}"/>
              </a:ext>
            </a:extLst>
          </p:cNvPr>
          <p:cNvSpPr txBox="1"/>
          <p:nvPr/>
        </p:nvSpPr>
        <p:spPr>
          <a:xfrm>
            <a:off x="4529470" y="3299714"/>
            <a:ext cx="7931889" cy="1569660"/>
          </a:xfrm>
          <a:prstGeom prst="rect">
            <a:avLst/>
          </a:prstGeom>
          <a:noFill/>
        </p:spPr>
        <p:txBody>
          <a:bodyPr wrap="square">
            <a:spAutoFit/>
          </a:bodyPr>
          <a:lstStyle/>
          <a:p>
            <a:r>
              <a:rPr lang="en-US" sz="9600" dirty="0">
                <a:solidFill>
                  <a:schemeClr val="bg1"/>
                </a:solidFill>
              </a:rPr>
              <a:t>Thank You!</a:t>
            </a:r>
          </a:p>
        </p:txBody>
      </p:sp>
    </p:spTree>
    <p:extLst>
      <p:ext uri="{BB962C8B-B14F-4D97-AF65-F5344CB8AC3E}">
        <p14:creationId xmlns:p14="http://schemas.microsoft.com/office/powerpoint/2010/main" val="1231373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5E208E">
              <a:alpha val="75000"/>
            </a:srgbClr>
          </a:solidFill>
          <a:ln w="58936">
            <a:solidFill>
              <a:srgbClr val="8446B4"/>
            </a:solidFill>
            <a:prstDash val="solid"/>
          </a:ln>
        </p:spPr>
        <p:txBody>
          <a:bodyPr/>
          <a:lstStyle/>
          <a:p>
            <a:endParaRPr lang="en-US"/>
          </a:p>
        </p:txBody>
      </p:sp>
      <p:sp>
        <p:nvSpPr>
          <p:cNvPr id="4" name="Text 1"/>
          <p:cNvSpPr/>
          <p:nvPr/>
        </p:nvSpPr>
        <p:spPr>
          <a:xfrm>
            <a:off x="6371630" y="2004807"/>
            <a:ext cx="7373541" cy="1827881"/>
          </a:xfrm>
          <a:prstGeom prst="rect">
            <a:avLst/>
          </a:prstGeom>
          <a:noFill/>
          <a:ln/>
        </p:spPr>
        <p:txBody>
          <a:bodyPr wrap="square" rtlCol="0" anchor="t"/>
          <a:lstStyle/>
          <a:p>
            <a:pPr marL="0" indent="0">
              <a:lnSpc>
                <a:spcPts val="7250"/>
              </a:lnSpc>
              <a:buNone/>
            </a:pPr>
            <a:r>
              <a:rPr lang="en-US" sz="5577" b="1" dirty="0">
                <a:solidFill>
                  <a:srgbClr val="FFFFFF"/>
                </a:solidFill>
                <a:latin typeface="Nunito" pitchFamily="34" charset="0"/>
                <a:ea typeface="Nunito" pitchFamily="34" charset="-122"/>
                <a:cs typeface="Nunito" pitchFamily="34" charset="-120"/>
              </a:rPr>
              <a:t>Assessment: Digital Tools and Options</a:t>
            </a:r>
            <a:endParaRPr lang="en-US" sz="5577" dirty="0"/>
          </a:p>
        </p:txBody>
      </p:sp>
      <p:sp>
        <p:nvSpPr>
          <p:cNvPr id="5" name="Text 2"/>
          <p:cNvSpPr/>
          <p:nvPr/>
        </p:nvSpPr>
        <p:spPr>
          <a:xfrm>
            <a:off x="6371630" y="4184176"/>
            <a:ext cx="7373541" cy="126542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Welcome to our presentation on the current state of digital assessment tools. Here we will explore the various types of tools, their benefits, challenges, and much more!</a:t>
            </a:r>
            <a:endParaRPr lang="en-US" sz="1859" dirty="0"/>
          </a:p>
        </p:txBody>
      </p:sp>
      <p:sp>
        <p:nvSpPr>
          <p:cNvPr id="6" name="Shape 3"/>
          <p:cNvSpPr/>
          <p:nvPr/>
        </p:nvSpPr>
        <p:spPr>
          <a:xfrm>
            <a:off x="6345489" y="5837495"/>
            <a:ext cx="377666" cy="374889"/>
          </a:xfrm>
          <a:prstGeom prst="roundRect">
            <a:avLst>
              <a:gd name="adj" fmla="val 24388781"/>
            </a:avLst>
          </a:prstGeom>
          <a:solidFill>
            <a:srgbClr val="E89F13"/>
          </a:solidFill>
          <a:ln w="7620">
            <a:solidFill>
              <a:srgbClr val="FFFFFF"/>
            </a:solidFill>
            <a:prstDash val="solid"/>
          </a:ln>
        </p:spPr>
        <p:txBody>
          <a:bodyPr/>
          <a:lstStyle/>
          <a:p>
            <a:endParaRPr lang="en-US"/>
          </a:p>
        </p:txBody>
      </p:sp>
      <p:sp>
        <p:nvSpPr>
          <p:cNvPr id="7" name="Text 4"/>
          <p:cNvSpPr/>
          <p:nvPr/>
        </p:nvSpPr>
        <p:spPr>
          <a:xfrm>
            <a:off x="6480453" y="5748381"/>
            <a:ext cx="160020" cy="363071"/>
          </a:xfrm>
          <a:prstGeom prst="rect">
            <a:avLst/>
          </a:prstGeom>
          <a:noFill/>
          <a:ln/>
        </p:spPr>
        <p:txBody>
          <a:bodyPr wrap="none" rtlCol="0" anchor="t"/>
          <a:lstStyle/>
          <a:p>
            <a:pPr marL="0" indent="0" algn="ctr">
              <a:lnSpc>
                <a:spcPts val="2880"/>
              </a:lnSpc>
              <a:buNone/>
            </a:pPr>
            <a:r>
              <a:rPr lang="en-US" sz="1152" dirty="0">
                <a:solidFill>
                  <a:schemeClr val="bg1"/>
                </a:solidFill>
                <a:latin typeface="PT Sans" pitchFamily="34" charset="0"/>
              </a:rPr>
              <a:t>Dk</a:t>
            </a:r>
            <a:endParaRPr lang="en-US" sz="1152" dirty="0">
              <a:solidFill>
                <a:schemeClr val="bg1"/>
              </a:solidFill>
            </a:endParaRPr>
          </a:p>
        </p:txBody>
      </p:sp>
      <p:sp>
        <p:nvSpPr>
          <p:cNvPr id="8" name="Text 5"/>
          <p:cNvSpPr/>
          <p:nvPr/>
        </p:nvSpPr>
        <p:spPr>
          <a:xfrm>
            <a:off x="6867287" y="5748263"/>
            <a:ext cx="5732294" cy="567477"/>
          </a:xfrm>
          <a:prstGeom prst="rect">
            <a:avLst/>
          </a:prstGeom>
          <a:noFill/>
          <a:ln/>
        </p:spPr>
        <p:txBody>
          <a:bodyPr wrap="none" rtlCol="0" anchor="t"/>
          <a:lstStyle/>
          <a:p>
            <a:pPr marL="0" indent="0" algn="l">
              <a:lnSpc>
                <a:spcPts val="3253"/>
              </a:lnSpc>
              <a:buNone/>
            </a:pPr>
            <a:r>
              <a:rPr lang="en-US" sz="2324" b="1" dirty="0">
                <a:solidFill>
                  <a:srgbClr val="FFFFFF"/>
                </a:solidFill>
                <a:latin typeface="PT Sans" pitchFamily="34" charset="0"/>
              </a:rPr>
              <a:t>Presenter by : Dhiraj  Kumar Shah</a:t>
            </a:r>
          </a:p>
          <a:p>
            <a:pPr marL="0" indent="0" algn="l">
              <a:lnSpc>
                <a:spcPts val="3253"/>
              </a:lnSpc>
              <a:buNone/>
            </a:pPr>
            <a:r>
              <a:rPr lang="en-US" sz="2324" b="1" dirty="0">
                <a:solidFill>
                  <a:srgbClr val="FFFFFF"/>
                </a:solidFill>
                <a:latin typeface="PT Sans" pitchFamily="34" charset="0"/>
              </a:rPr>
              <a:t>Symbol no: 7621009   </a:t>
            </a:r>
            <a:endParaRPr lang="en-US" sz="2324" dirty="0"/>
          </a:p>
        </p:txBody>
      </p:sp>
      <p:pic>
        <p:nvPicPr>
          <p:cNvPr id="9" name="Image 1" descr="preencoded.png"/>
          <p:cNvPicPr>
            <a:picLocks noChangeAspect="1"/>
          </p:cNvPicPr>
          <p:nvPr/>
        </p:nvPicPr>
        <p:blipFill>
          <a:blip r:embed="rId4"/>
          <a:stretch>
            <a:fillRect/>
          </a:stretch>
        </p:blipFill>
        <p:spPr>
          <a:xfrm>
            <a:off x="0" y="0"/>
            <a:ext cx="5486400" cy="81690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5" name="TextBox 4">
            <a:extLst>
              <a:ext uri="{FF2B5EF4-FFF2-40B4-BE49-F238E27FC236}">
                <a16:creationId xmlns:a16="http://schemas.microsoft.com/office/drawing/2014/main" id="{F2B467F4-8749-9399-267D-252EB9B5D243}"/>
              </a:ext>
            </a:extLst>
          </p:cNvPr>
          <p:cNvSpPr txBox="1"/>
          <p:nvPr/>
        </p:nvSpPr>
        <p:spPr>
          <a:xfrm>
            <a:off x="1748118" y="3040180"/>
            <a:ext cx="12169589" cy="2185214"/>
          </a:xfrm>
          <a:prstGeom prst="rect">
            <a:avLst/>
          </a:prstGeom>
          <a:noFill/>
        </p:spPr>
        <p:txBody>
          <a:bodyPr wrap="square" rtlCol="0">
            <a:spAutoFit/>
          </a:bodyPr>
          <a:lstStyle/>
          <a:p>
            <a:r>
              <a:rPr lang="en-US" sz="3600" dirty="0">
                <a:solidFill>
                  <a:schemeClr val="bg1"/>
                </a:solidFill>
                <a:latin typeface="Nunito" pitchFamily="2" charset="0"/>
              </a:rPr>
              <a:t>4.4 Assessment: Digital Tools and Options </a:t>
            </a:r>
          </a:p>
          <a:p>
            <a:r>
              <a:rPr lang="en-US" sz="3600" dirty="0">
                <a:solidFill>
                  <a:schemeClr val="bg1"/>
                </a:solidFill>
                <a:latin typeface="Nunito" pitchFamily="2" charset="0"/>
              </a:rPr>
              <a:t>4.5 E-portfolio </a:t>
            </a:r>
          </a:p>
          <a:p>
            <a:r>
              <a:rPr lang="en-US" sz="3600" dirty="0">
                <a:solidFill>
                  <a:schemeClr val="bg1"/>
                </a:solidFill>
                <a:latin typeface="Nunito" pitchFamily="2" charset="0"/>
              </a:rPr>
              <a:t> </a:t>
            </a:r>
            <a:r>
              <a:rPr lang="en-US" sz="2800" dirty="0">
                <a:solidFill>
                  <a:schemeClr val="bg1"/>
                </a:solidFill>
                <a:latin typeface="Nunito" pitchFamily="2" charset="0"/>
              </a:rPr>
              <a:t>4.5.1 Tools for Creating e-portfolio </a:t>
            </a:r>
          </a:p>
          <a:p>
            <a:r>
              <a:rPr lang="en-US" sz="2800" dirty="0">
                <a:solidFill>
                  <a:schemeClr val="bg1"/>
                </a:solidFill>
                <a:latin typeface="Nunito" pitchFamily="2" charset="0"/>
              </a:rPr>
              <a:t> 4.5.2 Advantages of e-portfolio</a:t>
            </a:r>
          </a:p>
        </p:txBody>
      </p:sp>
      <p:sp>
        <p:nvSpPr>
          <p:cNvPr id="6" name="TextBox 5">
            <a:extLst>
              <a:ext uri="{FF2B5EF4-FFF2-40B4-BE49-F238E27FC236}">
                <a16:creationId xmlns:a16="http://schemas.microsoft.com/office/drawing/2014/main" id="{11A580DC-CD69-3231-8E8A-29D19090F67F}"/>
              </a:ext>
            </a:extLst>
          </p:cNvPr>
          <p:cNvSpPr txBox="1"/>
          <p:nvPr/>
        </p:nvSpPr>
        <p:spPr>
          <a:xfrm>
            <a:off x="1855695" y="1266037"/>
            <a:ext cx="9654988" cy="1015663"/>
          </a:xfrm>
          <a:prstGeom prst="rect">
            <a:avLst/>
          </a:prstGeom>
          <a:noFill/>
        </p:spPr>
        <p:txBody>
          <a:bodyPr wrap="square" rtlCol="0">
            <a:spAutoFit/>
          </a:bodyPr>
          <a:lstStyle/>
          <a:p>
            <a:r>
              <a:rPr lang="en-US" sz="6000" b="1" dirty="0">
                <a:solidFill>
                  <a:schemeClr val="bg1"/>
                </a:solidFill>
              </a:rPr>
              <a:t>Agenda</a:t>
            </a:r>
          </a:p>
        </p:txBody>
      </p:sp>
      <p:sp>
        <p:nvSpPr>
          <p:cNvPr id="7" name="Rectangle 6">
            <a:extLst>
              <a:ext uri="{FF2B5EF4-FFF2-40B4-BE49-F238E27FC236}">
                <a16:creationId xmlns:a16="http://schemas.microsoft.com/office/drawing/2014/main" id="{4CEA57D4-6EE8-BED1-2BAD-F579C3C3FCDA}"/>
              </a:ext>
            </a:extLst>
          </p:cNvPr>
          <p:cNvSpPr/>
          <p:nvPr/>
        </p:nvSpPr>
        <p:spPr>
          <a:xfrm>
            <a:off x="1922844" y="2287142"/>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891888" y="2290996"/>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860932" y="2294850"/>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7E3044C-7784-BA11-7399-454270C9AEEC}"/>
              </a:ext>
            </a:extLst>
          </p:cNvPr>
          <p:cNvPicPr>
            <a:picLocks noChangeAspect="1"/>
          </p:cNvPicPr>
          <p:nvPr/>
        </p:nvPicPr>
        <p:blipFill>
          <a:blip r:embed="rId4"/>
          <a:stretch>
            <a:fillRect/>
          </a:stretch>
        </p:blipFill>
        <p:spPr>
          <a:xfrm>
            <a:off x="9698883" y="3407730"/>
            <a:ext cx="4721055" cy="4721055"/>
          </a:xfrm>
          <a:prstGeom prst="rect">
            <a:avLst/>
          </a:prstGeom>
        </p:spPr>
      </p:pic>
    </p:spTree>
    <p:extLst>
      <p:ext uri="{BB962C8B-B14F-4D97-AF65-F5344CB8AC3E}">
        <p14:creationId xmlns:p14="http://schemas.microsoft.com/office/powerpoint/2010/main" val="117503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021256"/>
          </a:xfrm>
          <a:prstGeom prst="rect">
            <a:avLst/>
          </a:prstGeom>
          <a:solidFill>
            <a:srgbClr val="00002E">
              <a:alpha val="75000"/>
            </a:srgbClr>
          </a:solidFill>
          <a:ln w="58936">
            <a:solidFill>
              <a:srgbClr val="262654"/>
            </a:solidFill>
            <a:prstDash val="solid"/>
          </a:ln>
        </p:spPr>
        <p:txBody>
          <a:bodyPr/>
          <a:lstStyle/>
          <a:p>
            <a:endParaRPr lang="en-US"/>
          </a:p>
        </p:txBody>
      </p:sp>
      <p:sp>
        <p:nvSpPr>
          <p:cNvPr id="17" name="TextBox 16">
            <a:extLst>
              <a:ext uri="{FF2B5EF4-FFF2-40B4-BE49-F238E27FC236}">
                <a16:creationId xmlns:a16="http://schemas.microsoft.com/office/drawing/2014/main" id="{AFDAC475-A5B4-70D3-0938-2945759E6DF4}"/>
              </a:ext>
            </a:extLst>
          </p:cNvPr>
          <p:cNvSpPr txBox="1"/>
          <p:nvPr/>
        </p:nvSpPr>
        <p:spPr>
          <a:xfrm>
            <a:off x="1250067" y="2395958"/>
            <a:ext cx="12269163" cy="4849793"/>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bg1"/>
                </a:solidFill>
                <a:latin typeface="Nunito" pitchFamily="2" charset="0"/>
              </a:rPr>
              <a:t>There are a large number of ICT tools.</a:t>
            </a:r>
          </a:p>
          <a:p>
            <a:pPr marL="457200" indent="-457200">
              <a:buFont typeface="Wingdings" panose="05000000000000000000" pitchFamily="2" charset="2"/>
              <a:buChar char="Ø"/>
            </a:pPr>
            <a:r>
              <a:rPr lang="en-US" sz="2800" dirty="0">
                <a:solidFill>
                  <a:schemeClr val="bg1"/>
                </a:solidFill>
                <a:latin typeface="Nunito" pitchFamily="2" charset="0"/>
              </a:rPr>
              <a:t>The services supporting various kinds of assessment activities. </a:t>
            </a:r>
          </a:p>
          <a:p>
            <a:pPr marL="457200" indent="-457200">
              <a:buFont typeface="Wingdings" panose="05000000000000000000" pitchFamily="2" charset="2"/>
              <a:buChar char="Ø"/>
            </a:pPr>
            <a:r>
              <a:rPr lang="en-US" sz="2800" dirty="0">
                <a:solidFill>
                  <a:schemeClr val="bg1"/>
                </a:solidFill>
                <a:latin typeface="Nunito" pitchFamily="2" charset="0"/>
              </a:rPr>
              <a:t>Some of these are offered as specific modules of learning management systems (LMS) like Moodle that enable the management of question banks and items together with the administration and internet-based delivery of tests.</a:t>
            </a:r>
          </a:p>
          <a:p>
            <a:pPr marL="457200" indent="-457200">
              <a:buFont typeface="Wingdings" panose="05000000000000000000" pitchFamily="2" charset="2"/>
              <a:buChar char="Ø"/>
            </a:pPr>
            <a:r>
              <a:rPr lang="en-US" sz="2800" dirty="0">
                <a:solidFill>
                  <a:schemeClr val="bg1"/>
                </a:solidFill>
                <a:latin typeface="Nunito" pitchFamily="2" charset="0"/>
              </a:rPr>
              <a:t>The various assessment question types which are available in LMS like Moodle are calculated, description, essay, matching, embedded answers, multiple choice, short answer, numerical, true/false, drag and drop, jigsaw, ordering, multi select, short answer etc.</a:t>
            </a:r>
          </a:p>
          <a:p>
            <a:endParaRPr lang="en-US" dirty="0">
              <a:solidFill>
                <a:schemeClr val="bg1"/>
              </a:solidFill>
              <a:latin typeface="Nunito" pitchFamily="2" charset="0"/>
            </a:endParaRPr>
          </a:p>
        </p:txBody>
      </p:sp>
      <p:sp>
        <p:nvSpPr>
          <p:cNvPr id="18" name="Text 1">
            <a:extLst>
              <a:ext uri="{FF2B5EF4-FFF2-40B4-BE49-F238E27FC236}">
                <a16:creationId xmlns:a16="http://schemas.microsoft.com/office/drawing/2014/main" id="{0E9F6D22-1FB2-9209-6A92-33F7F25063CA}"/>
              </a:ext>
            </a:extLst>
          </p:cNvPr>
          <p:cNvSpPr/>
          <p:nvPr/>
        </p:nvSpPr>
        <p:spPr>
          <a:xfrm>
            <a:off x="1481560" y="1210211"/>
            <a:ext cx="13704426" cy="1827881"/>
          </a:xfrm>
          <a:prstGeom prst="rect">
            <a:avLst/>
          </a:prstGeom>
          <a:noFill/>
          <a:ln/>
        </p:spPr>
        <p:txBody>
          <a:bodyPr wrap="square" rtlCol="0" anchor="t"/>
          <a:lstStyle/>
          <a:p>
            <a:pPr marL="0" indent="0">
              <a:lnSpc>
                <a:spcPts val="7250"/>
              </a:lnSpc>
              <a:buNone/>
            </a:pPr>
            <a:r>
              <a:rPr lang="en-US" sz="4800" b="1" dirty="0">
                <a:solidFill>
                  <a:srgbClr val="FFFFFF"/>
                </a:solidFill>
                <a:latin typeface="Nunito" pitchFamily="34" charset="0"/>
                <a:ea typeface="Nunito" pitchFamily="34" charset="-122"/>
                <a:cs typeface="Nunito" pitchFamily="34" charset="-120"/>
              </a:rPr>
              <a:t>Assessment: Digital </a:t>
            </a:r>
            <a:r>
              <a:rPr lang="en-US" sz="4800" b="1" dirty="0">
                <a:solidFill>
                  <a:srgbClr val="00B050"/>
                </a:solidFill>
                <a:latin typeface="Nunito" pitchFamily="34" charset="0"/>
                <a:ea typeface="Nunito" pitchFamily="34" charset="-122"/>
                <a:cs typeface="Nunito" pitchFamily="34" charset="-120"/>
              </a:rPr>
              <a:t>Tools</a:t>
            </a:r>
            <a:r>
              <a:rPr lang="en-US" sz="4800" b="1" dirty="0">
                <a:solidFill>
                  <a:srgbClr val="FFFFFF"/>
                </a:solidFill>
                <a:latin typeface="Nunito" pitchFamily="34" charset="0"/>
                <a:ea typeface="Nunito" pitchFamily="34" charset="-122"/>
                <a:cs typeface="Nunito" pitchFamily="34" charset="-120"/>
              </a:rPr>
              <a:t> and </a:t>
            </a:r>
            <a:r>
              <a:rPr lang="en-US" sz="4800" b="1" dirty="0">
                <a:solidFill>
                  <a:srgbClr val="7030A0"/>
                </a:solidFill>
                <a:latin typeface="Nunito" pitchFamily="34" charset="0"/>
                <a:ea typeface="Nunito" pitchFamily="34" charset="-122"/>
                <a:cs typeface="Nunito" pitchFamily="34" charset="-120"/>
              </a:rPr>
              <a:t>Options</a:t>
            </a:r>
            <a:endParaRPr lang="en-US" sz="4800" dirty="0">
              <a:solidFill>
                <a:srgbClr val="7030A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endParaRPr lang="en-US"/>
          </a:p>
        </p:txBody>
      </p:sp>
      <p:sp>
        <p:nvSpPr>
          <p:cNvPr id="4" name="Text 1"/>
          <p:cNvSpPr/>
          <p:nvPr/>
        </p:nvSpPr>
        <p:spPr>
          <a:xfrm>
            <a:off x="885230" y="1577561"/>
            <a:ext cx="11369040" cy="761597"/>
          </a:xfrm>
          <a:prstGeom prst="rect">
            <a:avLst/>
          </a:prstGeom>
          <a:noFill/>
          <a:ln/>
        </p:spPr>
        <p:txBody>
          <a:bodyPr wrap="none" rtlCol="0" anchor="t"/>
          <a:lstStyle/>
          <a:p>
            <a:pPr marL="0" indent="0">
              <a:lnSpc>
                <a:spcPts val="6042"/>
              </a:lnSpc>
              <a:buNone/>
            </a:pPr>
            <a:r>
              <a:rPr lang="en-US" sz="4647" b="1" dirty="0">
                <a:solidFill>
                  <a:srgbClr val="FFFFFF"/>
                </a:solidFill>
                <a:latin typeface="Nunito" pitchFamily="34" charset="0"/>
                <a:ea typeface="Nunito" pitchFamily="34" charset="-122"/>
                <a:cs typeface="Nunito" pitchFamily="34" charset="-120"/>
              </a:rPr>
              <a:t>The Different Types of Digital Assessment</a:t>
            </a:r>
            <a:endParaRPr lang="en-US" sz="4647" dirty="0"/>
          </a:p>
        </p:txBody>
      </p:sp>
      <p:sp>
        <p:nvSpPr>
          <p:cNvPr id="5" name="Shape 2"/>
          <p:cNvSpPr/>
          <p:nvPr/>
        </p:nvSpPr>
        <p:spPr>
          <a:xfrm>
            <a:off x="885230" y="2854690"/>
            <a:ext cx="4129326" cy="1962141"/>
          </a:xfrm>
          <a:prstGeom prst="roundRect">
            <a:avLst>
              <a:gd name="adj" fmla="val 21658"/>
            </a:avLst>
          </a:prstGeom>
          <a:solidFill>
            <a:srgbClr val="00002E"/>
          </a:solidFill>
          <a:ln w="29408">
            <a:solidFill>
              <a:srgbClr val="F2B42D"/>
            </a:solidFill>
            <a:prstDash val="solid"/>
          </a:ln>
        </p:spPr>
        <p:txBody>
          <a:bodyPr/>
          <a:lstStyle/>
          <a:p>
            <a:endParaRPr lang="en-US"/>
          </a:p>
        </p:txBody>
      </p:sp>
      <p:sp>
        <p:nvSpPr>
          <p:cNvPr id="6" name="Text 3"/>
          <p:cNvSpPr/>
          <p:nvPr/>
        </p:nvSpPr>
        <p:spPr>
          <a:xfrm>
            <a:off x="1150620" y="3118129"/>
            <a:ext cx="3063240" cy="380799"/>
          </a:xfrm>
          <a:prstGeom prst="rect">
            <a:avLst/>
          </a:prstGeom>
          <a:noFill/>
          <a:ln/>
        </p:spPr>
        <p:txBody>
          <a:bodyPr wrap="none" rtlCol="0" anchor="t"/>
          <a:lstStyle/>
          <a:p>
            <a:pPr marL="0" indent="0">
              <a:lnSpc>
                <a:spcPts val="3021"/>
              </a:lnSpc>
              <a:buNone/>
            </a:pPr>
            <a:r>
              <a:rPr lang="en-US" sz="2324" b="1" dirty="0">
                <a:solidFill>
                  <a:srgbClr val="F2B42D"/>
                </a:solidFill>
                <a:latin typeface="Nunito" pitchFamily="34" charset="0"/>
                <a:ea typeface="Nunito" pitchFamily="34" charset="-122"/>
                <a:cs typeface="Nunito" pitchFamily="34" charset="-120"/>
              </a:rPr>
              <a:t>Formative Assessment</a:t>
            </a:r>
            <a:endParaRPr lang="en-US" sz="2324" dirty="0"/>
          </a:p>
        </p:txBody>
      </p:sp>
      <p:sp>
        <p:nvSpPr>
          <p:cNvPr id="7" name="Text 4"/>
          <p:cNvSpPr/>
          <p:nvPr/>
        </p:nvSpPr>
        <p:spPr>
          <a:xfrm>
            <a:off x="1150620" y="3709773"/>
            <a:ext cx="3598545" cy="84361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Checking how students are learning during instruction</a:t>
            </a:r>
            <a:endParaRPr lang="en-US" sz="1859" dirty="0"/>
          </a:p>
        </p:txBody>
      </p:sp>
      <p:sp>
        <p:nvSpPr>
          <p:cNvPr id="8" name="Shape 5"/>
          <p:cNvSpPr/>
          <p:nvPr/>
        </p:nvSpPr>
        <p:spPr>
          <a:xfrm>
            <a:off x="5250537" y="2854690"/>
            <a:ext cx="4129326" cy="1962141"/>
          </a:xfrm>
          <a:prstGeom prst="roundRect">
            <a:avLst>
              <a:gd name="adj" fmla="val 21658"/>
            </a:avLst>
          </a:prstGeom>
          <a:solidFill>
            <a:srgbClr val="00002E"/>
          </a:solidFill>
          <a:ln w="29408">
            <a:solidFill>
              <a:srgbClr val="D7425E"/>
            </a:solidFill>
            <a:prstDash val="solid"/>
          </a:ln>
        </p:spPr>
        <p:txBody>
          <a:bodyPr/>
          <a:lstStyle/>
          <a:p>
            <a:endParaRPr lang="en-US"/>
          </a:p>
        </p:txBody>
      </p:sp>
      <p:sp>
        <p:nvSpPr>
          <p:cNvPr id="9" name="Text 6"/>
          <p:cNvSpPr/>
          <p:nvPr/>
        </p:nvSpPr>
        <p:spPr>
          <a:xfrm>
            <a:off x="5515928" y="3118129"/>
            <a:ext cx="3246120" cy="380799"/>
          </a:xfrm>
          <a:prstGeom prst="rect">
            <a:avLst/>
          </a:prstGeom>
          <a:noFill/>
          <a:ln/>
        </p:spPr>
        <p:txBody>
          <a:bodyPr wrap="none" rtlCol="0" anchor="t"/>
          <a:lstStyle/>
          <a:p>
            <a:pPr marL="0" indent="0">
              <a:lnSpc>
                <a:spcPts val="3021"/>
              </a:lnSpc>
              <a:buNone/>
            </a:pPr>
            <a:r>
              <a:rPr lang="en-US" sz="2324" b="1" dirty="0">
                <a:solidFill>
                  <a:srgbClr val="D7425E"/>
                </a:solidFill>
                <a:latin typeface="Nunito" pitchFamily="34" charset="0"/>
                <a:ea typeface="Nunito" pitchFamily="34" charset="-122"/>
                <a:cs typeface="Nunito" pitchFamily="34" charset="-120"/>
              </a:rPr>
              <a:t>Summative Assessment</a:t>
            </a:r>
            <a:endParaRPr lang="en-US" sz="2324" dirty="0"/>
          </a:p>
        </p:txBody>
      </p:sp>
      <p:sp>
        <p:nvSpPr>
          <p:cNvPr id="10" name="Text 7"/>
          <p:cNvSpPr/>
          <p:nvPr/>
        </p:nvSpPr>
        <p:spPr>
          <a:xfrm>
            <a:off x="5515928" y="3709773"/>
            <a:ext cx="3598545" cy="84361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Evaluating students' learning at the end of instruction</a:t>
            </a:r>
            <a:endParaRPr lang="en-US" sz="1859" dirty="0"/>
          </a:p>
        </p:txBody>
      </p:sp>
      <p:sp>
        <p:nvSpPr>
          <p:cNvPr id="11" name="Shape 8"/>
          <p:cNvSpPr/>
          <p:nvPr/>
        </p:nvSpPr>
        <p:spPr>
          <a:xfrm>
            <a:off x="9615845" y="2854690"/>
            <a:ext cx="4129326" cy="1962141"/>
          </a:xfrm>
          <a:prstGeom prst="roundRect">
            <a:avLst>
              <a:gd name="adj" fmla="val 21658"/>
            </a:avLst>
          </a:prstGeom>
          <a:solidFill>
            <a:srgbClr val="00002E"/>
          </a:solidFill>
          <a:ln w="29408">
            <a:solidFill>
              <a:srgbClr val="DD785E"/>
            </a:solidFill>
            <a:prstDash val="solid"/>
          </a:ln>
        </p:spPr>
        <p:txBody>
          <a:bodyPr/>
          <a:lstStyle/>
          <a:p>
            <a:endParaRPr lang="en-US"/>
          </a:p>
        </p:txBody>
      </p:sp>
      <p:sp>
        <p:nvSpPr>
          <p:cNvPr id="12" name="Text 9"/>
          <p:cNvSpPr/>
          <p:nvPr/>
        </p:nvSpPr>
        <p:spPr>
          <a:xfrm>
            <a:off x="9881235" y="3118129"/>
            <a:ext cx="3147060" cy="380799"/>
          </a:xfrm>
          <a:prstGeom prst="rect">
            <a:avLst/>
          </a:prstGeom>
          <a:noFill/>
          <a:ln/>
        </p:spPr>
        <p:txBody>
          <a:bodyPr wrap="none" rtlCol="0" anchor="t"/>
          <a:lstStyle/>
          <a:p>
            <a:pPr marL="0" indent="0">
              <a:lnSpc>
                <a:spcPts val="3021"/>
              </a:lnSpc>
              <a:buNone/>
            </a:pPr>
            <a:r>
              <a:rPr lang="en-US" sz="2324" b="1" dirty="0">
                <a:solidFill>
                  <a:srgbClr val="DD785E"/>
                </a:solidFill>
                <a:latin typeface="Nunito" pitchFamily="34" charset="0"/>
                <a:ea typeface="Nunito" pitchFamily="34" charset="-122"/>
                <a:cs typeface="Nunito" pitchFamily="34" charset="-120"/>
              </a:rPr>
              <a:t>Diagnostic Assessment</a:t>
            </a:r>
            <a:endParaRPr lang="en-US" sz="2324" dirty="0"/>
          </a:p>
        </p:txBody>
      </p:sp>
      <p:sp>
        <p:nvSpPr>
          <p:cNvPr id="13" name="Text 10"/>
          <p:cNvSpPr/>
          <p:nvPr/>
        </p:nvSpPr>
        <p:spPr>
          <a:xfrm>
            <a:off x="9881235" y="3709773"/>
            <a:ext cx="3598545" cy="84361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Assessing students' knowledge and skills before instruction</a:t>
            </a:r>
            <a:endParaRPr lang="en-US" sz="1859" dirty="0"/>
          </a:p>
        </p:txBody>
      </p:sp>
      <p:sp>
        <p:nvSpPr>
          <p:cNvPr id="14" name="Shape 11"/>
          <p:cNvSpPr/>
          <p:nvPr/>
        </p:nvSpPr>
        <p:spPr>
          <a:xfrm>
            <a:off x="885230" y="5051078"/>
            <a:ext cx="12859941" cy="1540332"/>
          </a:xfrm>
          <a:prstGeom prst="roundRect">
            <a:avLst>
              <a:gd name="adj" fmla="val 27589"/>
            </a:avLst>
          </a:prstGeom>
          <a:solidFill>
            <a:srgbClr val="00002E"/>
          </a:solidFill>
          <a:ln w="29408">
            <a:solidFill>
              <a:srgbClr val="48A8E2"/>
            </a:solidFill>
            <a:prstDash val="solid"/>
          </a:ln>
        </p:spPr>
        <p:txBody>
          <a:bodyPr/>
          <a:lstStyle/>
          <a:p>
            <a:endParaRPr lang="en-US"/>
          </a:p>
        </p:txBody>
      </p:sp>
      <p:sp>
        <p:nvSpPr>
          <p:cNvPr id="15" name="Text 12"/>
          <p:cNvSpPr/>
          <p:nvPr/>
        </p:nvSpPr>
        <p:spPr>
          <a:xfrm>
            <a:off x="1150620" y="5314517"/>
            <a:ext cx="3032760" cy="380799"/>
          </a:xfrm>
          <a:prstGeom prst="rect">
            <a:avLst/>
          </a:prstGeom>
          <a:noFill/>
          <a:ln/>
        </p:spPr>
        <p:txBody>
          <a:bodyPr wrap="none" rtlCol="0" anchor="t"/>
          <a:lstStyle/>
          <a:p>
            <a:pPr marL="0" indent="0">
              <a:lnSpc>
                <a:spcPts val="3021"/>
              </a:lnSpc>
              <a:buNone/>
            </a:pPr>
            <a:r>
              <a:rPr lang="en-US" sz="2324" b="1" dirty="0">
                <a:solidFill>
                  <a:srgbClr val="48A8E2"/>
                </a:solidFill>
                <a:latin typeface="Nunito" pitchFamily="34" charset="0"/>
                <a:ea typeface="Nunito" pitchFamily="34" charset="-122"/>
                <a:cs typeface="Nunito" pitchFamily="34" charset="-120"/>
              </a:rPr>
              <a:t>Authentic Assessment</a:t>
            </a:r>
            <a:endParaRPr lang="en-US" sz="2324" dirty="0"/>
          </a:p>
        </p:txBody>
      </p:sp>
      <p:sp>
        <p:nvSpPr>
          <p:cNvPr id="16" name="Text 13"/>
          <p:cNvSpPr/>
          <p:nvPr/>
        </p:nvSpPr>
        <p:spPr>
          <a:xfrm>
            <a:off x="1150620" y="5906161"/>
            <a:ext cx="12329160" cy="421810"/>
          </a:xfrm>
          <a:prstGeom prst="rect">
            <a:avLst/>
          </a:prstGeom>
          <a:noFill/>
          <a:ln/>
        </p:spPr>
        <p:txBody>
          <a:bodyPr wrap="non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Using real-world situations to assess students' knowledge and skills</a:t>
            </a:r>
            <a:endParaRPr lang="en-US" sz="1859" dirty="0"/>
          </a:p>
        </p:txBody>
      </p:sp>
    </p:spTree>
    <p:extLst>
      <p:ext uri="{BB962C8B-B14F-4D97-AF65-F5344CB8AC3E}">
        <p14:creationId xmlns:p14="http://schemas.microsoft.com/office/powerpoint/2010/main" val="461624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endParaRPr lang="en-US"/>
          </a:p>
        </p:txBody>
      </p:sp>
      <p:sp>
        <p:nvSpPr>
          <p:cNvPr id="4" name="Text 1"/>
          <p:cNvSpPr/>
          <p:nvPr/>
        </p:nvSpPr>
        <p:spPr>
          <a:xfrm>
            <a:off x="885230" y="1003290"/>
            <a:ext cx="9486900" cy="761597"/>
          </a:xfrm>
          <a:prstGeom prst="rect">
            <a:avLst/>
          </a:prstGeom>
          <a:noFill/>
          <a:ln/>
        </p:spPr>
        <p:txBody>
          <a:bodyPr wrap="none" rtlCol="0" anchor="t"/>
          <a:lstStyle/>
          <a:p>
            <a:pPr marL="0" indent="0">
              <a:lnSpc>
                <a:spcPts val="6042"/>
              </a:lnSpc>
              <a:buNone/>
            </a:pPr>
            <a:r>
              <a:rPr lang="en-US" sz="4647" b="1" dirty="0">
                <a:solidFill>
                  <a:srgbClr val="FFFFFF"/>
                </a:solidFill>
                <a:latin typeface="Nunito" pitchFamily="34" charset="0"/>
                <a:ea typeface="Nunito" pitchFamily="34" charset="-122"/>
                <a:cs typeface="Nunito" pitchFamily="34" charset="-120"/>
              </a:rPr>
              <a:t>The Benefits of Digital Assessment</a:t>
            </a:r>
            <a:endParaRPr lang="en-US" sz="4647" dirty="0"/>
          </a:p>
        </p:txBody>
      </p:sp>
      <p:sp>
        <p:nvSpPr>
          <p:cNvPr id="5" name="Shape 2"/>
          <p:cNvSpPr/>
          <p:nvPr/>
        </p:nvSpPr>
        <p:spPr>
          <a:xfrm>
            <a:off x="7300555" y="2280419"/>
            <a:ext cx="29408" cy="4885380"/>
          </a:xfrm>
          <a:prstGeom prst="rect">
            <a:avLst/>
          </a:prstGeom>
          <a:solidFill>
            <a:srgbClr val="262654"/>
          </a:solidFill>
          <a:ln/>
        </p:spPr>
        <p:txBody>
          <a:bodyPr/>
          <a:lstStyle/>
          <a:p>
            <a:endParaRPr lang="en-US"/>
          </a:p>
        </p:txBody>
      </p:sp>
      <p:sp>
        <p:nvSpPr>
          <p:cNvPr id="6" name="Shape 3"/>
          <p:cNvSpPr/>
          <p:nvPr/>
        </p:nvSpPr>
        <p:spPr>
          <a:xfrm>
            <a:off x="7580769" y="2749090"/>
            <a:ext cx="826294" cy="29192"/>
          </a:xfrm>
          <a:prstGeom prst="rect">
            <a:avLst/>
          </a:prstGeom>
          <a:solidFill>
            <a:srgbClr val="F2B42D"/>
          </a:solidFill>
          <a:ln/>
        </p:spPr>
        <p:txBody>
          <a:bodyPr/>
          <a:lstStyle/>
          <a:p>
            <a:endParaRPr lang="en-US"/>
          </a:p>
        </p:txBody>
      </p:sp>
      <p:sp>
        <p:nvSpPr>
          <p:cNvPr id="7" name="Shape 4"/>
          <p:cNvSpPr/>
          <p:nvPr/>
        </p:nvSpPr>
        <p:spPr>
          <a:xfrm>
            <a:off x="7049631" y="2500129"/>
            <a:ext cx="531138" cy="527232"/>
          </a:xfrm>
          <a:prstGeom prst="roundRect">
            <a:avLst>
              <a:gd name="adj" fmla="val 80601"/>
            </a:avLst>
          </a:prstGeom>
          <a:solidFill>
            <a:srgbClr val="00002E"/>
          </a:solidFill>
          <a:ln w="29408">
            <a:solidFill>
              <a:srgbClr val="F2B42D"/>
            </a:solidFill>
            <a:prstDash val="solid"/>
          </a:ln>
        </p:spPr>
        <p:txBody>
          <a:bodyPr/>
          <a:lstStyle/>
          <a:p>
            <a:endParaRPr lang="en-US"/>
          </a:p>
        </p:txBody>
      </p:sp>
      <p:sp>
        <p:nvSpPr>
          <p:cNvPr id="8" name="Text 5"/>
          <p:cNvSpPr/>
          <p:nvPr/>
        </p:nvSpPr>
        <p:spPr>
          <a:xfrm>
            <a:off x="7208460" y="2535230"/>
            <a:ext cx="213360" cy="456911"/>
          </a:xfrm>
          <a:prstGeom prst="rect">
            <a:avLst/>
          </a:prstGeom>
          <a:noFill/>
          <a:ln/>
        </p:spPr>
        <p:txBody>
          <a:bodyPr wrap="none" rtlCol="0" anchor="t"/>
          <a:lstStyle/>
          <a:p>
            <a:pPr marL="0" indent="0" algn="ctr">
              <a:lnSpc>
                <a:spcPts val="3625"/>
              </a:lnSpc>
              <a:buNone/>
            </a:pPr>
            <a:r>
              <a:rPr lang="en-US" sz="2788" b="1" dirty="0">
                <a:solidFill>
                  <a:srgbClr val="F2B42D"/>
                </a:solidFill>
                <a:latin typeface="Nunito" pitchFamily="34" charset="0"/>
                <a:ea typeface="Nunito" pitchFamily="34" charset="-122"/>
                <a:cs typeface="Nunito" pitchFamily="34" charset="-120"/>
              </a:rPr>
              <a:t>1</a:t>
            </a:r>
            <a:endParaRPr lang="en-US" sz="2788" dirty="0"/>
          </a:p>
        </p:txBody>
      </p:sp>
      <p:sp>
        <p:nvSpPr>
          <p:cNvPr id="9" name="Text 6"/>
          <p:cNvSpPr/>
          <p:nvPr/>
        </p:nvSpPr>
        <p:spPr>
          <a:xfrm>
            <a:off x="8613577" y="2514666"/>
            <a:ext cx="2621280" cy="380799"/>
          </a:xfrm>
          <a:prstGeom prst="rect">
            <a:avLst/>
          </a:prstGeom>
          <a:noFill/>
          <a:ln/>
        </p:spPr>
        <p:txBody>
          <a:bodyPr wrap="none" rtlCol="0" anchor="t"/>
          <a:lstStyle/>
          <a:p>
            <a:pPr marL="0" indent="0" algn="l">
              <a:lnSpc>
                <a:spcPts val="3021"/>
              </a:lnSpc>
              <a:buNone/>
            </a:pPr>
            <a:r>
              <a:rPr lang="en-US" sz="2324" b="1" dirty="0">
                <a:solidFill>
                  <a:srgbClr val="F2B42D"/>
                </a:solidFill>
                <a:latin typeface="Nunito" pitchFamily="34" charset="0"/>
                <a:ea typeface="Nunito" pitchFamily="34" charset="-122"/>
                <a:cs typeface="Nunito" pitchFamily="34" charset="-120"/>
              </a:rPr>
              <a:t>Improved Feedback</a:t>
            </a:r>
            <a:endParaRPr lang="en-US" sz="2324" dirty="0"/>
          </a:p>
        </p:txBody>
      </p:sp>
      <p:sp>
        <p:nvSpPr>
          <p:cNvPr id="10" name="Text 7"/>
          <p:cNvSpPr/>
          <p:nvPr/>
        </p:nvSpPr>
        <p:spPr>
          <a:xfrm>
            <a:off x="8613577" y="3106310"/>
            <a:ext cx="5131594" cy="1265429"/>
          </a:xfrm>
          <a:prstGeom prst="rect">
            <a:avLst/>
          </a:prstGeom>
          <a:noFill/>
          <a:ln/>
        </p:spPr>
        <p:txBody>
          <a:bodyPr wrap="square" rtlCol="0" anchor="t"/>
          <a:lstStyle/>
          <a:p>
            <a:pPr marL="0" indent="0" algn="l">
              <a:lnSpc>
                <a:spcPts val="3346"/>
              </a:lnSpc>
              <a:buNone/>
            </a:pPr>
            <a:r>
              <a:rPr lang="en-US" sz="1859" dirty="0">
                <a:solidFill>
                  <a:srgbClr val="FFFFFF"/>
                </a:solidFill>
                <a:latin typeface="PT Sans" pitchFamily="34" charset="0"/>
                <a:ea typeface="PT Sans" pitchFamily="34" charset="-122"/>
                <a:cs typeface="PT Sans" pitchFamily="34" charset="-120"/>
              </a:rPr>
              <a:t>Digital assessments allow for immediate and specific feedback, helping students improve quickly.</a:t>
            </a:r>
            <a:endParaRPr lang="en-US" sz="1859" dirty="0"/>
          </a:p>
        </p:txBody>
      </p:sp>
      <p:sp>
        <p:nvSpPr>
          <p:cNvPr id="11" name="Shape 8"/>
          <p:cNvSpPr/>
          <p:nvPr/>
        </p:nvSpPr>
        <p:spPr>
          <a:xfrm>
            <a:off x="6223337" y="3920678"/>
            <a:ext cx="826294" cy="29192"/>
          </a:xfrm>
          <a:prstGeom prst="rect">
            <a:avLst/>
          </a:prstGeom>
          <a:solidFill>
            <a:srgbClr val="D7425E"/>
          </a:solidFill>
          <a:ln/>
        </p:spPr>
        <p:txBody>
          <a:bodyPr/>
          <a:lstStyle/>
          <a:p>
            <a:endParaRPr lang="en-US"/>
          </a:p>
        </p:txBody>
      </p:sp>
      <p:sp>
        <p:nvSpPr>
          <p:cNvPr id="12" name="Shape 9"/>
          <p:cNvSpPr/>
          <p:nvPr/>
        </p:nvSpPr>
        <p:spPr>
          <a:xfrm>
            <a:off x="7049631" y="3671717"/>
            <a:ext cx="531138" cy="527232"/>
          </a:xfrm>
          <a:prstGeom prst="roundRect">
            <a:avLst>
              <a:gd name="adj" fmla="val 80601"/>
            </a:avLst>
          </a:prstGeom>
          <a:solidFill>
            <a:srgbClr val="00002E"/>
          </a:solidFill>
          <a:ln w="29408">
            <a:solidFill>
              <a:srgbClr val="D7425E"/>
            </a:solidFill>
            <a:prstDash val="solid"/>
          </a:ln>
        </p:spPr>
        <p:txBody>
          <a:bodyPr/>
          <a:lstStyle/>
          <a:p>
            <a:endParaRPr lang="en-US"/>
          </a:p>
        </p:txBody>
      </p:sp>
      <p:sp>
        <p:nvSpPr>
          <p:cNvPr id="13" name="Text 10"/>
          <p:cNvSpPr/>
          <p:nvPr/>
        </p:nvSpPr>
        <p:spPr>
          <a:xfrm>
            <a:off x="7208460" y="3706818"/>
            <a:ext cx="213360" cy="456911"/>
          </a:xfrm>
          <a:prstGeom prst="rect">
            <a:avLst/>
          </a:prstGeom>
          <a:noFill/>
          <a:ln/>
        </p:spPr>
        <p:txBody>
          <a:bodyPr wrap="none" rtlCol="0" anchor="t"/>
          <a:lstStyle/>
          <a:p>
            <a:pPr marL="0" indent="0" algn="ctr">
              <a:lnSpc>
                <a:spcPts val="3625"/>
              </a:lnSpc>
              <a:buNone/>
            </a:pPr>
            <a:r>
              <a:rPr lang="en-US" sz="2788" b="1" dirty="0">
                <a:solidFill>
                  <a:srgbClr val="D7425E"/>
                </a:solidFill>
                <a:latin typeface="Nunito" pitchFamily="34" charset="0"/>
                <a:ea typeface="Nunito" pitchFamily="34" charset="-122"/>
                <a:cs typeface="Nunito" pitchFamily="34" charset="-120"/>
              </a:rPr>
              <a:t>2</a:t>
            </a:r>
            <a:endParaRPr lang="en-US" sz="2788" dirty="0"/>
          </a:p>
        </p:txBody>
      </p:sp>
      <p:sp>
        <p:nvSpPr>
          <p:cNvPr id="14" name="Text 11"/>
          <p:cNvSpPr/>
          <p:nvPr/>
        </p:nvSpPr>
        <p:spPr>
          <a:xfrm>
            <a:off x="3395543" y="3686254"/>
            <a:ext cx="2621280" cy="380799"/>
          </a:xfrm>
          <a:prstGeom prst="rect">
            <a:avLst/>
          </a:prstGeom>
          <a:noFill/>
          <a:ln/>
        </p:spPr>
        <p:txBody>
          <a:bodyPr wrap="none" rtlCol="0" anchor="t"/>
          <a:lstStyle/>
          <a:p>
            <a:pPr marL="0" indent="0" algn="r">
              <a:lnSpc>
                <a:spcPts val="3021"/>
              </a:lnSpc>
              <a:buNone/>
            </a:pPr>
            <a:r>
              <a:rPr lang="en-US" sz="2324" b="1" dirty="0">
                <a:solidFill>
                  <a:srgbClr val="D7425E"/>
                </a:solidFill>
                <a:latin typeface="Nunito" pitchFamily="34" charset="0"/>
                <a:ea typeface="Nunito" pitchFamily="34" charset="-122"/>
                <a:cs typeface="Nunito" pitchFamily="34" charset="-120"/>
              </a:rPr>
              <a:t>Increased Efficiency</a:t>
            </a:r>
            <a:endParaRPr lang="en-US" sz="2324" dirty="0"/>
          </a:p>
        </p:txBody>
      </p:sp>
      <p:sp>
        <p:nvSpPr>
          <p:cNvPr id="15" name="Text 12"/>
          <p:cNvSpPr/>
          <p:nvPr/>
        </p:nvSpPr>
        <p:spPr>
          <a:xfrm>
            <a:off x="885230" y="4277898"/>
            <a:ext cx="5131594" cy="843619"/>
          </a:xfrm>
          <a:prstGeom prst="rect">
            <a:avLst/>
          </a:prstGeom>
          <a:noFill/>
          <a:ln/>
        </p:spPr>
        <p:txBody>
          <a:bodyPr wrap="square" rtlCol="0" anchor="t"/>
          <a:lstStyle/>
          <a:p>
            <a:pPr marL="0" indent="0" algn="r">
              <a:lnSpc>
                <a:spcPts val="3346"/>
              </a:lnSpc>
              <a:buNone/>
            </a:pPr>
            <a:r>
              <a:rPr lang="en-US" sz="1859" dirty="0">
                <a:solidFill>
                  <a:srgbClr val="FFFFFF"/>
                </a:solidFill>
                <a:latin typeface="PT Sans" pitchFamily="34" charset="0"/>
                <a:ea typeface="PT Sans" pitchFamily="34" charset="-122"/>
                <a:cs typeface="PT Sans" pitchFamily="34" charset="-120"/>
              </a:rPr>
              <a:t>Digital assessments reduce grading time and errors, providing more time for instruction.</a:t>
            </a:r>
            <a:endParaRPr lang="en-US" sz="1859" dirty="0"/>
          </a:p>
        </p:txBody>
      </p:sp>
      <p:sp>
        <p:nvSpPr>
          <p:cNvPr id="16" name="Shape 13"/>
          <p:cNvSpPr/>
          <p:nvPr/>
        </p:nvSpPr>
        <p:spPr>
          <a:xfrm>
            <a:off x="7580769" y="5308903"/>
            <a:ext cx="826294" cy="29192"/>
          </a:xfrm>
          <a:prstGeom prst="rect">
            <a:avLst/>
          </a:prstGeom>
          <a:solidFill>
            <a:srgbClr val="DD785E"/>
          </a:solidFill>
          <a:ln/>
        </p:spPr>
        <p:txBody>
          <a:bodyPr/>
          <a:lstStyle/>
          <a:p>
            <a:endParaRPr lang="en-US"/>
          </a:p>
        </p:txBody>
      </p:sp>
      <p:sp>
        <p:nvSpPr>
          <p:cNvPr id="17" name="Shape 14"/>
          <p:cNvSpPr/>
          <p:nvPr/>
        </p:nvSpPr>
        <p:spPr>
          <a:xfrm>
            <a:off x="7049631" y="5059942"/>
            <a:ext cx="531138" cy="527232"/>
          </a:xfrm>
          <a:prstGeom prst="roundRect">
            <a:avLst>
              <a:gd name="adj" fmla="val 80601"/>
            </a:avLst>
          </a:prstGeom>
          <a:solidFill>
            <a:srgbClr val="00002E"/>
          </a:solidFill>
          <a:ln w="29408">
            <a:solidFill>
              <a:srgbClr val="DD785E"/>
            </a:solidFill>
            <a:prstDash val="solid"/>
          </a:ln>
        </p:spPr>
        <p:txBody>
          <a:bodyPr/>
          <a:lstStyle/>
          <a:p>
            <a:endParaRPr lang="en-US"/>
          </a:p>
        </p:txBody>
      </p:sp>
      <p:sp>
        <p:nvSpPr>
          <p:cNvPr id="18" name="Text 15"/>
          <p:cNvSpPr/>
          <p:nvPr/>
        </p:nvSpPr>
        <p:spPr>
          <a:xfrm>
            <a:off x="7208460" y="5095043"/>
            <a:ext cx="213360" cy="456911"/>
          </a:xfrm>
          <a:prstGeom prst="rect">
            <a:avLst/>
          </a:prstGeom>
          <a:noFill/>
          <a:ln/>
        </p:spPr>
        <p:txBody>
          <a:bodyPr wrap="none" rtlCol="0" anchor="t"/>
          <a:lstStyle/>
          <a:p>
            <a:pPr marL="0" indent="0" algn="ctr">
              <a:lnSpc>
                <a:spcPts val="3625"/>
              </a:lnSpc>
              <a:buNone/>
            </a:pPr>
            <a:r>
              <a:rPr lang="en-US" sz="2788" b="1" dirty="0">
                <a:solidFill>
                  <a:srgbClr val="DD785E"/>
                </a:solidFill>
                <a:latin typeface="Nunito" pitchFamily="34" charset="0"/>
                <a:ea typeface="Nunito" pitchFamily="34" charset="-122"/>
                <a:cs typeface="Nunito" pitchFamily="34" charset="-120"/>
              </a:rPr>
              <a:t>3</a:t>
            </a:r>
            <a:endParaRPr lang="en-US" sz="2788" dirty="0"/>
          </a:p>
        </p:txBody>
      </p:sp>
      <p:sp>
        <p:nvSpPr>
          <p:cNvPr id="19" name="Text 16"/>
          <p:cNvSpPr/>
          <p:nvPr/>
        </p:nvSpPr>
        <p:spPr>
          <a:xfrm>
            <a:off x="8613577" y="5074479"/>
            <a:ext cx="2360771" cy="380799"/>
          </a:xfrm>
          <a:prstGeom prst="rect">
            <a:avLst/>
          </a:prstGeom>
          <a:noFill/>
          <a:ln/>
        </p:spPr>
        <p:txBody>
          <a:bodyPr wrap="none" rtlCol="0" anchor="t"/>
          <a:lstStyle/>
          <a:p>
            <a:pPr marL="0" indent="0" algn="l">
              <a:lnSpc>
                <a:spcPts val="3021"/>
              </a:lnSpc>
              <a:buNone/>
            </a:pPr>
            <a:r>
              <a:rPr lang="en-US" sz="2324" b="1" dirty="0">
                <a:solidFill>
                  <a:srgbClr val="DD785E"/>
                </a:solidFill>
                <a:latin typeface="Nunito" pitchFamily="34" charset="0"/>
                <a:ea typeface="Nunito" pitchFamily="34" charset="-122"/>
                <a:cs typeface="Nunito" pitchFamily="34" charset="-120"/>
              </a:rPr>
              <a:t>Personalization</a:t>
            </a:r>
            <a:endParaRPr lang="en-US" sz="2324" dirty="0"/>
          </a:p>
        </p:txBody>
      </p:sp>
      <p:sp>
        <p:nvSpPr>
          <p:cNvPr id="20" name="Text 17"/>
          <p:cNvSpPr/>
          <p:nvPr/>
        </p:nvSpPr>
        <p:spPr>
          <a:xfrm>
            <a:off x="8613577" y="5666123"/>
            <a:ext cx="5131594" cy="1265429"/>
          </a:xfrm>
          <a:prstGeom prst="rect">
            <a:avLst/>
          </a:prstGeom>
          <a:noFill/>
          <a:ln/>
        </p:spPr>
        <p:txBody>
          <a:bodyPr wrap="square" rtlCol="0" anchor="t"/>
          <a:lstStyle/>
          <a:p>
            <a:pPr marL="0" indent="0" algn="l">
              <a:lnSpc>
                <a:spcPts val="3346"/>
              </a:lnSpc>
              <a:buNone/>
            </a:pPr>
            <a:r>
              <a:rPr lang="en-US" sz="1859" dirty="0">
                <a:solidFill>
                  <a:srgbClr val="FFFFFF"/>
                </a:solidFill>
                <a:latin typeface="PT Sans" pitchFamily="34" charset="0"/>
                <a:ea typeface="PT Sans" pitchFamily="34" charset="-122"/>
                <a:cs typeface="PT Sans" pitchFamily="34" charset="-120"/>
              </a:rPr>
              <a:t>With digital assessments, teachers can easily differentiate instruction to meet the individual needs of their students.</a:t>
            </a:r>
            <a:endParaRPr lang="en-US" sz="185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1469587" y="1092079"/>
            <a:ext cx="11129994" cy="1682114"/>
          </a:xfr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chemeClr val="bg1"/>
                </a:solidFill>
                <a:latin typeface="Cool Sans Regular" pitchFamily="2" charset="0"/>
                <a:ea typeface="+mn-ea"/>
                <a:cs typeface="+mn-cs"/>
              </a:rPr>
              <a:t>ICT (Information &amp; Communication Technology)</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739486" y="2774193"/>
            <a:ext cx="10424160" cy="6035039"/>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80" dirty="0">
                <a:solidFill>
                  <a:schemeClr val="bg1"/>
                </a:solidFill>
              </a:rPr>
              <a:t>ICT is a set of technological tools and resources  used to transmit, store, create ,share or exchange information.</a:t>
            </a:r>
          </a:p>
          <a:p>
            <a:endParaRPr lang="en-US" sz="2880" dirty="0">
              <a:solidFill>
                <a:schemeClr val="bg1"/>
              </a:solidFill>
            </a:endParaRPr>
          </a:p>
          <a:p>
            <a:r>
              <a:rPr lang="en-US" sz="2880" dirty="0">
                <a:solidFill>
                  <a:schemeClr val="bg1"/>
                </a:solidFill>
              </a:rPr>
              <a:t>ICT offers a variety of application in education that helps students  to develop the skills and competencies.</a:t>
            </a:r>
          </a:p>
          <a:p>
            <a:endParaRPr lang="en-US" sz="2880" dirty="0">
              <a:solidFill>
                <a:schemeClr val="bg1"/>
              </a:solidFill>
            </a:endParaRPr>
          </a:p>
          <a:p>
            <a:r>
              <a:rPr lang="en-US" sz="2880" dirty="0">
                <a:solidFill>
                  <a:schemeClr val="bg1"/>
                </a:solidFill>
              </a:rPr>
              <a:t>Tools like: </a:t>
            </a:r>
            <a:r>
              <a:rPr lang="en-US" sz="2880" dirty="0" err="1">
                <a:solidFill>
                  <a:schemeClr val="bg1"/>
                </a:solidFill>
              </a:rPr>
              <a:t>Ms</a:t>
            </a:r>
            <a:r>
              <a:rPr lang="en-US" sz="2880" dirty="0">
                <a:solidFill>
                  <a:schemeClr val="bg1"/>
                </a:solidFill>
              </a:rPr>
              <a:t> </a:t>
            </a:r>
            <a:r>
              <a:rPr lang="en-US" sz="2880" dirty="0" err="1">
                <a:solidFill>
                  <a:schemeClr val="bg1"/>
                </a:solidFill>
              </a:rPr>
              <a:t>powerpoint</a:t>
            </a:r>
            <a:r>
              <a:rPr lang="en-US" sz="2880" dirty="0">
                <a:solidFill>
                  <a:schemeClr val="bg1"/>
                </a:solidFill>
              </a:rPr>
              <a:t>, </a:t>
            </a:r>
            <a:r>
              <a:rPr lang="en-US" sz="2880" dirty="0" err="1">
                <a:solidFill>
                  <a:schemeClr val="bg1"/>
                </a:solidFill>
              </a:rPr>
              <a:t>googlclassroom</a:t>
            </a:r>
            <a:r>
              <a:rPr lang="en-US" sz="2880" dirty="0">
                <a:solidFill>
                  <a:schemeClr val="bg1"/>
                </a:solidFill>
              </a:rPr>
              <a:t>, </a:t>
            </a:r>
            <a:r>
              <a:rPr lang="en-US" sz="2880" dirty="0" err="1">
                <a:solidFill>
                  <a:schemeClr val="bg1"/>
                </a:solidFill>
              </a:rPr>
              <a:t>projector,scanner</a:t>
            </a:r>
            <a:r>
              <a:rPr lang="en-US" sz="2880" dirty="0">
                <a:solidFill>
                  <a:schemeClr val="bg1"/>
                </a:solidFill>
              </a:rPr>
              <a:t>,</a:t>
            </a:r>
          </a:p>
          <a:p>
            <a:pPr>
              <a:buFont typeface="Arial" pitchFamily="34" charset="0"/>
              <a:buNone/>
            </a:pPr>
            <a:r>
              <a:rPr lang="en-US" sz="2880" dirty="0">
                <a:solidFill>
                  <a:schemeClr val="bg1"/>
                </a:solidFill>
              </a:rPr>
              <a:t>	spreadsheet etc.</a:t>
            </a:r>
          </a:p>
          <a:p>
            <a:endParaRPr lang="en-US" sz="2880" dirty="0"/>
          </a:p>
        </p:txBody>
      </p:sp>
    </p:spTree>
    <p:extLst>
      <p:ext uri="{BB962C8B-B14F-4D97-AF65-F5344CB8AC3E}">
        <p14:creationId xmlns:p14="http://schemas.microsoft.com/office/powerpoint/2010/main" val="1467618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41315">
            <a:solidFill>
              <a:srgbClr val="262654"/>
            </a:solidFill>
            <a:prstDash val="solid"/>
          </a:ln>
        </p:spPr>
        <p:txBody>
          <a:bodyPr/>
          <a:lstStyle/>
          <a:p>
            <a:endParaRPr lang="en-US"/>
          </a:p>
        </p:txBody>
      </p:sp>
      <p:sp>
        <p:nvSpPr>
          <p:cNvPr id="4" name="Text 1"/>
          <p:cNvSpPr/>
          <p:nvPr/>
        </p:nvSpPr>
        <p:spPr>
          <a:xfrm>
            <a:off x="619720" y="1572715"/>
            <a:ext cx="7650480" cy="533142"/>
          </a:xfrm>
          <a:prstGeom prst="rect">
            <a:avLst/>
          </a:prstGeom>
          <a:noFill/>
          <a:ln/>
        </p:spPr>
        <p:txBody>
          <a:bodyPr wrap="none" rtlCol="0" anchor="t"/>
          <a:lstStyle/>
          <a:p>
            <a:pPr marL="0" indent="0">
              <a:lnSpc>
                <a:spcPts val="4229"/>
              </a:lnSpc>
              <a:buNone/>
            </a:pPr>
            <a:r>
              <a:rPr lang="en-US" sz="3253" b="1" dirty="0">
                <a:solidFill>
                  <a:srgbClr val="FFFFFF"/>
                </a:solidFill>
                <a:latin typeface="Nunito" pitchFamily="34" charset="0"/>
                <a:ea typeface="Nunito" pitchFamily="34" charset="-122"/>
                <a:cs typeface="Nunito" pitchFamily="34" charset="-120"/>
              </a:rPr>
              <a:t>The Challenges with Digital Assessment</a:t>
            </a:r>
            <a:endParaRPr lang="en-US" sz="3253" dirty="0"/>
          </a:p>
        </p:txBody>
      </p:sp>
      <p:sp>
        <p:nvSpPr>
          <p:cNvPr id="5" name="Shape 2"/>
          <p:cNvSpPr/>
          <p:nvPr/>
        </p:nvSpPr>
        <p:spPr>
          <a:xfrm>
            <a:off x="909399" y="2466682"/>
            <a:ext cx="2644140" cy="2624698"/>
          </a:xfrm>
          <a:prstGeom prst="roundRect">
            <a:avLst>
              <a:gd name="adj" fmla="val 3483481"/>
            </a:avLst>
          </a:prstGeom>
          <a:noFill/>
          <a:ln w="20598">
            <a:solidFill>
              <a:srgbClr val="F2B42D"/>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929997" y="2487128"/>
            <a:ext cx="2602944" cy="2583805"/>
          </a:xfrm>
          <a:prstGeom prst="rect">
            <a:avLst/>
          </a:prstGeom>
        </p:spPr>
      </p:pic>
      <p:sp>
        <p:nvSpPr>
          <p:cNvPr id="7" name="Text 3"/>
          <p:cNvSpPr/>
          <p:nvPr/>
        </p:nvSpPr>
        <p:spPr>
          <a:xfrm>
            <a:off x="1405176" y="5296434"/>
            <a:ext cx="1652587" cy="266512"/>
          </a:xfrm>
          <a:prstGeom prst="rect">
            <a:avLst/>
          </a:prstGeom>
          <a:noFill/>
          <a:ln/>
        </p:spPr>
        <p:txBody>
          <a:bodyPr wrap="none" rtlCol="0" anchor="t"/>
          <a:lstStyle/>
          <a:p>
            <a:pPr marL="0" indent="0" algn="ctr">
              <a:lnSpc>
                <a:spcPts val="2115"/>
              </a:lnSpc>
              <a:buNone/>
            </a:pPr>
            <a:r>
              <a:rPr lang="en-US" sz="1627" b="1" dirty="0">
                <a:solidFill>
                  <a:srgbClr val="F2B42D"/>
                </a:solidFill>
                <a:latin typeface="Nunito" pitchFamily="34" charset="0"/>
                <a:ea typeface="Nunito" pitchFamily="34" charset="-122"/>
                <a:cs typeface="Nunito" pitchFamily="34" charset="-120"/>
              </a:rPr>
              <a:t>Technical Issues</a:t>
            </a:r>
            <a:endParaRPr lang="en-US" sz="1627" dirty="0"/>
          </a:p>
        </p:txBody>
      </p:sp>
      <p:sp>
        <p:nvSpPr>
          <p:cNvPr id="8" name="Text 4"/>
          <p:cNvSpPr/>
          <p:nvPr/>
        </p:nvSpPr>
        <p:spPr>
          <a:xfrm>
            <a:off x="619601" y="5710561"/>
            <a:ext cx="3223855" cy="885694"/>
          </a:xfrm>
          <a:prstGeom prst="rect">
            <a:avLst/>
          </a:prstGeom>
          <a:noFill/>
          <a:ln/>
        </p:spPr>
        <p:txBody>
          <a:bodyPr wrap="square" rtlCol="0" anchor="t"/>
          <a:lstStyle/>
          <a:p>
            <a:pPr marL="0" indent="0" algn="ctr">
              <a:lnSpc>
                <a:spcPts val="2342"/>
              </a:lnSpc>
              <a:buNone/>
            </a:pPr>
            <a:r>
              <a:rPr lang="en-US" sz="1301" dirty="0">
                <a:solidFill>
                  <a:srgbClr val="FFFFFF"/>
                </a:solidFill>
                <a:latin typeface="PT Sans" pitchFamily="34" charset="0"/>
                <a:ea typeface="PT Sans" pitchFamily="34" charset="-122"/>
                <a:cs typeface="PT Sans" pitchFamily="34" charset="-120"/>
              </a:rPr>
              <a:t>System crashes and connectivity problems can be frustrating for both students and teachers.</a:t>
            </a:r>
            <a:endParaRPr lang="en-US" sz="1301" dirty="0"/>
          </a:p>
        </p:txBody>
      </p:sp>
      <p:sp>
        <p:nvSpPr>
          <p:cNvPr id="9" name="Shape 5"/>
          <p:cNvSpPr/>
          <p:nvPr/>
        </p:nvSpPr>
        <p:spPr>
          <a:xfrm>
            <a:off x="4298513" y="2466682"/>
            <a:ext cx="2644140" cy="2624698"/>
          </a:xfrm>
          <a:prstGeom prst="roundRect">
            <a:avLst>
              <a:gd name="adj" fmla="val 3483481"/>
            </a:avLst>
          </a:prstGeom>
          <a:noFill/>
          <a:ln w="20598">
            <a:solidFill>
              <a:srgbClr val="D7425E"/>
            </a:solidFill>
            <a:prstDash val="solid"/>
          </a:ln>
        </p:spPr>
        <p:txBody>
          <a:bodyPr/>
          <a:lstStyle/>
          <a:p>
            <a:endParaRPr lang="en-US"/>
          </a:p>
        </p:txBody>
      </p:sp>
      <p:pic>
        <p:nvPicPr>
          <p:cNvPr id="10" name="Image 2" descr="preencoded.png"/>
          <p:cNvPicPr>
            <a:picLocks noChangeAspect="1"/>
          </p:cNvPicPr>
          <p:nvPr/>
        </p:nvPicPr>
        <p:blipFill>
          <a:blip r:embed="rId5"/>
          <a:stretch>
            <a:fillRect/>
          </a:stretch>
        </p:blipFill>
        <p:spPr>
          <a:xfrm>
            <a:off x="4319111" y="2487128"/>
            <a:ext cx="2602944" cy="2583805"/>
          </a:xfrm>
          <a:prstGeom prst="rect">
            <a:avLst/>
          </a:prstGeom>
        </p:spPr>
      </p:pic>
      <p:sp>
        <p:nvSpPr>
          <p:cNvPr id="11" name="Text 6"/>
          <p:cNvSpPr/>
          <p:nvPr/>
        </p:nvSpPr>
        <p:spPr>
          <a:xfrm>
            <a:off x="4649033" y="5296434"/>
            <a:ext cx="1943100" cy="266512"/>
          </a:xfrm>
          <a:prstGeom prst="rect">
            <a:avLst/>
          </a:prstGeom>
          <a:noFill/>
          <a:ln/>
        </p:spPr>
        <p:txBody>
          <a:bodyPr wrap="none" rtlCol="0" anchor="t"/>
          <a:lstStyle/>
          <a:p>
            <a:pPr marL="0" indent="0" algn="ctr">
              <a:lnSpc>
                <a:spcPts val="2115"/>
              </a:lnSpc>
              <a:buNone/>
            </a:pPr>
            <a:r>
              <a:rPr lang="en-US" sz="1627" b="1" dirty="0">
                <a:solidFill>
                  <a:srgbClr val="D7425E"/>
                </a:solidFill>
                <a:latin typeface="Nunito" pitchFamily="34" charset="0"/>
                <a:ea typeface="Nunito" pitchFamily="34" charset="-122"/>
                <a:cs typeface="Nunito" pitchFamily="34" charset="-120"/>
              </a:rPr>
              <a:t>Cheating Prevention</a:t>
            </a:r>
            <a:endParaRPr lang="en-US" sz="1627" dirty="0"/>
          </a:p>
        </p:txBody>
      </p:sp>
      <p:sp>
        <p:nvSpPr>
          <p:cNvPr id="12" name="Text 7"/>
          <p:cNvSpPr/>
          <p:nvPr/>
        </p:nvSpPr>
        <p:spPr>
          <a:xfrm>
            <a:off x="4008715" y="5710561"/>
            <a:ext cx="3223855" cy="885694"/>
          </a:xfrm>
          <a:prstGeom prst="rect">
            <a:avLst/>
          </a:prstGeom>
          <a:noFill/>
          <a:ln/>
        </p:spPr>
        <p:txBody>
          <a:bodyPr wrap="square" rtlCol="0" anchor="t"/>
          <a:lstStyle/>
          <a:p>
            <a:pPr marL="0" indent="0" algn="ctr">
              <a:lnSpc>
                <a:spcPts val="2342"/>
              </a:lnSpc>
              <a:buNone/>
            </a:pPr>
            <a:r>
              <a:rPr lang="en-US" sz="1301" dirty="0">
                <a:solidFill>
                  <a:srgbClr val="FFFFFF"/>
                </a:solidFill>
                <a:latin typeface="PT Sans" pitchFamily="34" charset="0"/>
                <a:ea typeface="PT Sans" pitchFamily="34" charset="-122"/>
                <a:cs typeface="PT Sans" pitchFamily="34" charset="-120"/>
              </a:rPr>
              <a:t>Preventing cheating can be more challenging with digital assessments due to the ease of sharing information.</a:t>
            </a:r>
            <a:endParaRPr lang="en-US" sz="1301" dirty="0"/>
          </a:p>
        </p:txBody>
      </p:sp>
      <p:sp>
        <p:nvSpPr>
          <p:cNvPr id="13" name="Shape 8"/>
          <p:cNvSpPr/>
          <p:nvPr/>
        </p:nvSpPr>
        <p:spPr>
          <a:xfrm>
            <a:off x="7687627" y="2466682"/>
            <a:ext cx="2644140" cy="2624698"/>
          </a:xfrm>
          <a:prstGeom prst="roundRect">
            <a:avLst>
              <a:gd name="adj" fmla="val 3483481"/>
            </a:avLst>
          </a:prstGeom>
          <a:noFill/>
          <a:ln w="20598">
            <a:solidFill>
              <a:srgbClr val="DD785E"/>
            </a:solidFill>
            <a:prstDash val="solid"/>
          </a:ln>
        </p:spPr>
        <p:txBody>
          <a:bodyPr/>
          <a:lstStyle/>
          <a:p>
            <a:endParaRPr lang="en-US"/>
          </a:p>
        </p:txBody>
      </p:sp>
      <p:pic>
        <p:nvPicPr>
          <p:cNvPr id="14" name="Image 3" descr="preencoded.png"/>
          <p:cNvPicPr>
            <a:picLocks noChangeAspect="1"/>
          </p:cNvPicPr>
          <p:nvPr/>
        </p:nvPicPr>
        <p:blipFill>
          <a:blip r:embed="rId6"/>
          <a:stretch>
            <a:fillRect/>
          </a:stretch>
        </p:blipFill>
        <p:spPr>
          <a:xfrm>
            <a:off x="7708225" y="2487128"/>
            <a:ext cx="2602944" cy="2583805"/>
          </a:xfrm>
          <a:prstGeom prst="rect">
            <a:avLst/>
          </a:prstGeom>
        </p:spPr>
      </p:pic>
      <p:sp>
        <p:nvSpPr>
          <p:cNvPr id="15" name="Text 9"/>
          <p:cNvSpPr/>
          <p:nvPr/>
        </p:nvSpPr>
        <p:spPr>
          <a:xfrm>
            <a:off x="8041958" y="5296434"/>
            <a:ext cx="1935480" cy="266512"/>
          </a:xfrm>
          <a:prstGeom prst="rect">
            <a:avLst/>
          </a:prstGeom>
          <a:noFill/>
          <a:ln/>
        </p:spPr>
        <p:txBody>
          <a:bodyPr wrap="none" rtlCol="0" anchor="t"/>
          <a:lstStyle/>
          <a:p>
            <a:pPr marL="0" indent="0" algn="ctr">
              <a:lnSpc>
                <a:spcPts val="2115"/>
              </a:lnSpc>
              <a:buNone/>
            </a:pPr>
            <a:r>
              <a:rPr lang="en-US" sz="1627" b="1" dirty="0">
                <a:solidFill>
                  <a:srgbClr val="DD785E"/>
                </a:solidFill>
                <a:latin typeface="Nunito" pitchFamily="34" charset="0"/>
                <a:ea typeface="Nunito" pitchFamily="34" charset="-122"/>
                <a:cs typeface="Nunito" pitchFamily="34" charset="-120"/>
              </a:rPr>
              <a:t>Assessment Anxiety</a:t>
            </a:r>
            <a:endParaRPr lang="en-US" sz="1627" dirty="0"/>
          </a:p>
        </p:txBody>
      </p:sp>
      <p:sp>
        <p:nvSpPr>
          <p:cNvPr id="16" name="Text 10"/>
          <p:cNvSpPr/>
          <p:nvPr/>
        </p:nvSpPr>
        <p:spPr>
          <a:xfrm>
            <a:off x="7397829" y="5710561"/>
            <a:ext cx="3223855" cy="885694"/>
          </a:xfrm>
          <a:prstGeom prst="rect">
            <a:avLst/>
          </a:prstGeom>
          <a:noFill/>
          <a:ln/>
        </p:spPr>
        <p:txBody>
          <a:bodyPr wrap="square" rtlCol="0" anchor="t"/>
          <a:lstStyle/>
          <a:p>
            <a:pPr marL="0" indent="0" algn="ctr">
              <a:lnSpc>
                <a:spcPts val="2342"/>
              </a:lnSpc>
              <a:buNone/>
            </a:pPr>
            <a:r>
              <a:rPr lang="en-US" sz="1301" dirty="0">
                <a:solidFill>
                  <a:srgbClr val="FFFFFF"/>
                </a:solidFill>
                <a:latin typeface="PT Sans" pitchFamily="34" charset="0"/>
                <a:ea typeface="PT Sans" pitchFamily="34" charset="-122"/>
                <a:cs typeface="PT Sans" pitchFamily="34" charset="-120"/>
              </a:rPr>
              <a:t>Some students may suffer from assessment anxiety when taking digital assessments due to unfamiliarity with the tools.</a:t>
            </a:r>
            <a:endParaRPr lang="en-US" sz="1301" dirty="0"/>
          </a:p>
        </p:txBody>
      </p:sp>
      <p:sp>
        <p:nvSpPr>
          <p:cNvPr id="17" name="Shape 11"/>
          <p:cNvSpPr/>
          <p:nvPr/>
        </p:nvSpPr>
        <p:spPr>
          <a:xfrm>
            <a:off x="11076742" y="2466682"/>
            <a:ext cx="2644140" cy="2624698"/>
          </a:xfrm>
          <a:prstGeom prst="roundRect">
            <a:avLst>
              <a:gd name="adj" fmla="val 3483481"/>
            </a:avLst>
          </a:prstGeom>
          <a:noFill/>
          <a:ln w="20598">
            <a:solidFill>
              <a:srgbClr val="48A8E2"/>
            </a:solidFill>
            <a:prstDash val="solid"/>
          </a:ln>
        </p:spPr>
        <p:txBody>
          <a:bodyPr/>
          <a:lstStyle/>
          <a:p>
            <a:endParaRPr lang="en-US"/>
          </a:p>
        </p:txBody>
      </p:sp>
      <p:pic>
        <p:nvPicPr>
          <p:cNvPr id="18" name="Image 4" descr="preencoded.png"/>
          <p:cNvPicPr>
            <a:picLocks noChangeAspect="1"/>
          </p:cNvPicPr>
          <p:nvPr/>
        </p:nvPicPr>
        <p:blipFill>
          <a:blip r:embed="rId7"/>
          <a:stretch>
            <a:fillRect/>
          </a:stretch>
        </p:blipFill>
        <p:spPr>
          <a:xfrm>
            <a:off x="11097339" y="2487128"/>
            <a:ext cx="2602944" cy="2583805"/>
          </a:xfrm>
          <a:prstGeom prst="rect">
            <a:avLst/>
          </a:prstGeom>
        </p:spPr>
      </p:pic>
      <p:sp>
        <p:nvSpPr>
          <p:cNvPr id="19" name="Text 12"/>
          <p:cNvSpPr/>
          <p:nvPr/>
        </p:nvSpPr>
        <p:spPr>
          <a:xfrm>
            <a:off x="11572518" y="5296434"/>
            <a:ext cx="1652587" cy="266512"/>
          </a:xfrm>
          <a:prstGeom prst="rect">
            <a:avLst/>
          </a:prstGeom>
          <a:noFill/>
          <a:ln/>
        </p:spPr>
        <p:txBody>
          <a:bodyPr wrap="none" rtlCol="0" anchor="t"/>
          <a:lstStyle/>
          <a:p>
            <a:pPr marL="0" indent="0" algn="ctr">
              <a:lnSpc>
                <a:spcPts val="2115"/>
              </a:lnSpc>
              <a:buNone/>
            </a:pPr>
            <a:r>
              <a:rPr lang="en-US" sz="1627" b="1" dirty="0">
                <a:solidFill>
                  <a:srgbClr val="48A8E2"/>
                </a:solidFill>
                <a:latin typeface="Nunito" pitchFamily="34" charset="0"/>
                <a:ea typeface="Nunito" pitchFamily="34" charset="-122"/>
                <a:cs typeface="Nunito" pitchFamily="34" charset="-120"/>
              </a:rPr>
              <a:t>Data Security</a:t>
            </a:r>
            <a:endParaRPr lang="en-US" sz="1627" dirty="0"/>
          </a:p>
        </p:txBody>
      </p:sp>
      <p:sp>
        <p:nvSpPr>
          <p:cNvPr id="20" name="Text 13"/>
          <p:cNvSpPr/>
          <p:nvPr/>
        </p:nvSpPr>
        <p:spPr>
          <a:xfrm>
            <a:off x="10786943" y="5710561"/>
            <a:ext cx="3223855" cy="590462"/>
          </a:xfrm>
          <a:prstGeom prst="rect">
            <a:avLst/>
          </a:prstGeom>
          <a:noFill/>
          <a:ln/>
        </p:spPr>
        <p:txBody>
          <a:bodyPr wrap="square" rtlCol="0" anchor="t"/>
          <a:lstStyle/>
          <a:p>
            <a:pPr marL="0" indent="0" algn="ctr">
              <a:lnSpc>
                <a:spcPts val="2342"/>
              </a:lnSpc>
              <a:buNone/>
            </a:pPr>
            <a:r>
              <a:rPr lang="en-US" sz="1301" dirty="0">
                <a:solidFill>
                  <a:srgbClr val="FFFFFF"/>
                </a:solidFill>
                <a:latin typeface="PT Sans" pitchFamily="34" charset="0"/>
                <a:ea typeface="PT Sans" pitchFamily="34" charset="-122"/>
                <a:cs typeface="PT Sans" pitchFamily="34" charset="-120"/>
              </a:rPr>
              <a:t>Data security is always a concern when using digital assessment tools.</a:t>
            </a:r>
            <a:endParaRPr lang="en-US" sz="130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7507">
            <a:solidFill>
              <a:srgbClr val="262654"/>
            </a:solidFill>
            <a:prstDash val="solid"/>
          </a:ln>
        </p:spPr>
        <p:txBody>
          <a:bodyPr/>
          <a:lstStyle/>
          <a:p>
            <a:endParaRPr lang="en-US"/>
          </a:p>
        </p:txBody>
      </p:sp>
      <p:sp>
        <p:nvSpPr>
          <p:cNvPr id="4" name="Text 1"/>
          <p:cNvSpPr/>
          <p:nvPr/>
        </p:nvSpPr>
        <p:spPr>
          <a:xfrm>
            <a:off x="863679" y="628637"/>
            <a:ext cx="11727180" cy="742924"/>
          </a:xfrm>
          <a:prstGeom prst="rect">
            <a:avLst/>
          </a:prstGeom>
          <a:noFill/>
          <a:ln/>
        </p:spPr>
        <p:txBody>
          <a:bodyPr wrap="none" rtlCol="0" anchor="t"/>
          <a:lstStyle/>
          <a:p>
            <a:pPr marL="0" indent="0">
              <a:lnSpc>
                <a:spcPts val="5894"/>
              </a:lnSpc>
              <a:buNone/>
            </a:pPr>
            <a:r>
              <a:rPr lang="en-US" sz="4534" b="1" dirty="0">
                <a:solidFill>
                  <a:srgbClr val="FFFFFF"/>
                </a:solidFill>
                <a:latin typeface="Nunito" pitchFamily="34" charset="0"/>
                <a:ea typeface="Nunito" pitchFamily="34" charset="-122"/>
                <a:cs typeface="Nunito" pitchFamily="34" charset="-120"/>
              </a:rPr>
              <a:t>Real-World Examples of Digital Assessment</a:t>
            </a:r>
            <a:endParaRPr lang="en-US" sz="4534" dirty="0"/>
          </a:p>
        </p:txBody>
      </p:sp>
      <p:sp>
        <p:nvSpPr>
          <p:cNvPr id="5" name="Shape 2"/>
          <p:cNvSpPr/>
          <p:nvPr/>
        </p:nvSpPr>
        <p:spPr>
          <a:xfrm>
            <a:off x="863679" y="1874446"/>
            <a:ext cx="12903041" cy="5668841"/>
          </a:xfrm>
          <a:prstGeom prst="roundRect">
            <a:avLst>
              <a:gd name="adj" fmla="val 7314"/>
            </a:avLst>
          </a:prstGeom>
          <a:solidFill>
            <a:srgbClr val="00002E"/>
          </a:solidFill>
          <a:ln w="57507">
            <a:solidFill>
              <a:srgbClr val="262654"/>
            </a:solidFill>
            <a:prstDash val="solid"/>
          </a:ln>
        </p:spPr>
        <p:txBody>
          <a:bodyPr/>
          <a:lstStyle/>
          <a:p>
            <a:endParaRPr lang="en-US"/>
          </a:p>
        </p:txBody>
      </p:sp>
      <p:sp>
        <p:nvSpPr>
          <p:cNvPr id="6" name="Text 3"/>
          <p:cNvSpPr/>
          <p:nvPr/>
        </p:nvSpPr>
        <p:spPr>
          <a:xfrm>
            <a:off x="1153001" y="2110466"/>
            <a:ext cx="379737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Tool</a:t>
            </a:r>
            <a:endParaRPr lang="en-US" sz="1814" dirty="0"/>
          </a:p>
        </p:txBody>
      </p:sp>
      <p:sp>
        <p:nvSpPr>
          <p:cNvPr id="7" name="Text 4"/>
          <p:cNvSpPr/>
          <p:nvPr/>
        </p:nvSpPr>
        <p:spPr>
          <a:xfrm>
            <a:off x="5418534" y="2110466"/>
            <a:ext cx="379356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Application</a:t>
            </a:r>
            <a:endParaRPr lang="en-US" sz="1814" dirty="0"/>
          </a:p>
        </p:txBody>
      </p:sp>
      <p:sp>
        <p:nvSpPr>
          <p:cNvPr id="8" name="Text 5"/>
          <p:cNvSpPr/>
          <p:nvPr/>
        </p:nvSpPr>
        <p:spPr>
          <a:xfrm>
            <a:off x="9680258" y="2110466"/>
            <a:ext cx="379737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Benefits</a:t>
            </a:r>
            <a:endParaRPr lang="en-US" sz="1814" dirty="0"/>
          </a:p>
        </p:txBody>
      </p:sp>
      <p:sp>
        <p:nvSpPr>
          <p:cNvPr id="9" name="Text 6"/>
          <p:cNvSpPr/>
          <p:nvPr/>
        </p:nvSpPr>
        <p:spPr>
          <a:xfrm>
            <a:off x="1153001" y="3149963"/>
            <a:ext cx="379737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Edulastic</a:t>
            </a:r>
            <a:endParaRPr lang="en-US" sz="1814" dirty="0"/>
          </a:p>
        </p:txBody>
      </p:sp>
      <p:sp>
        <p:nvSpPr>
          <p:cNvPr id="10" name="Text 7"/>
          <p:cNvSpPr/>
          <p:nvPr/>
        </p:nvSpPr>
        <p:spPr>
          <a:xfrm>
            <a:off x="4950380" y="3118963"/>
            <a:ext cx="379356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Formative and summative assessment</a:t>
            </a:r>
            <a:endParaRPr lang="en-US" sz="1814" dirty="0"/>
          </a:p>
        </p:txBody>
      </p:sp>
      <p:sp>
        <p:nvSpPr>
          <p:cNvPr id="11" name="Text 8"/>
          <p:cNvSpPr/>
          <p:nvPr/>
        </p:nvSpPr>
        <p:spPr>
          <a:xfrm>
            <a:off x="9680258" y="2895110"/>
            <a:ext cx="3797379" cy="823291"/>
          </a:xfrm>
          <a:prstGeom prst="rect">
            <a:avLst/>
          </a:prstGeom>
          <a:noFill/>
          <a:ln/>
        </p:spPr>
        <p:txBody>
          <a:bodyPr wrap="squar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Customizable assessments and immediate feedback</a:t>
            </a:r>
            <a:endParaRPr lang="en-US" sz="1814" dirty="0"/>
          </a:p>
        </p:txBody>
      </p:sp>
      <p:sp>
        <p:nvSpPr>
          <p:cNvPr id="12" name="Text 9"/>
          <p:cNvSpPr/>
          <p:nvPr/>
        </p:nvSpPr>
        <p:spPr>
          <a:xfrm>
            <a:off x="1211967" y="4276189"/>
            <a:ext cx="379737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Socrative</a:t>
            </a:r>
            <a:endParaRPr lang="en-US" sz="1814" dirty="0"/>
          </a:p>
        </p:txBody>
      </p:sp>
      <p:sp>
        <p:nvSpPr>
          <p:cNvPr id="13" name="Text 10"/>
          <p:cNvSpPr/>
          <p:nvPr/>
        </p:nvSpPr>
        <p:spPr>
          <a:xfrm>
            <a:off x="5294770" y="4262565"/>
            <a:ext cx="379356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Online quizzes and exit tickets</a:t>
            </a:r>
            <a:endParaRPr lang="en-US" sz="1814" dirty="0"/>
          </a:p>
        </p:txBody>
      </p:sp>
      <p:sp>
        <p:nvSpPr>
          <p:cNvPr id="14" name="Text 11"/>
          <p:cNvSpPr/>
          <p:nvPr/>
        </p:nvSpPr>
        <p:spPr>
          <a:xfrm>
            <a:off x="9680258" y="4091399"/>
            <a:ext cx="3797379" cy="823291"/>
          </a:xfrm>
          <a:prstGeom prst="rect">
            <a:avLst/>
          </a:prstGeom>
          <a:noFill/>
          <a:ln/>
        </p:spPr>
        <p:txBody>
          <a:bodyPr wrap="squar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Quick formative assessment and data collection</a:t>
            </a:r>
            <a:endParaRPr lang="en-US" sz="1814" dirty="0"/>
          </a:p>
        </p:txBody>
      </p:sp>
      <p:sp>
        <p:nvSpPr>
          <p:cNvPr id="15" name="Text 12"/>
          <p:cNvSpPr/>
          <p:nvPr/>
        </p:nvSpPr>
        <p:spPr>
          <a:xfrm>
            <a:off x="1211967" y="5437827"/>
            <a:ext cx="379737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Classcraft</a:t>
            </a:r>
            <a:endParaRPr lang="en-US" sz="1814" dirty="0"/>
          </a:p>
        </p:txBody>
      </p:sp>
      <p:sp>
        <p:nvSpPr>
          <p:cNvPr id="16" name="Text 13"/>
          <p:cNvSpPr/>
          <p:nvPr/>
        </p:nvSpPr>
        <p:spPr>
          <a:xfrm>
            <a:off x="5237633" y="5440821"/>
            <a:ext cx="379356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Game-based formative assessment</a:t>
            </a:r>
            <a:endParaRPr lang="en-US" sz="1814" dirty="0"/>
          </a:p>
        </p:txBody>
      </p:sp>
      <p:sp>
        <p:nvSpPr>
          <p:cNvPr id="17" name="Text 14"/>
          <p:cNvSpPr/>
          <p:nvPr/>
        </p:nvSpPr>
        <p:spPr>
          <a:xfrm>
            <a:off x="9680258" y="5287688"/>
            <a:ext cx="3797379" cy="823291"/>
          </a:xfrm>
          <a:prstGeom prst="rect">
            <a:avLst/>
          </a:prstGeom>
          <a:noFill/>
          <a:ln/>
        </p:spPr>
        <p:txBody>
          <a:bodyPr wrap="squar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Improved student engagement and motivation</a:t>
            </a:r>
            <a:endParaRPr lang="en-US" sz="1814" dirty="0"/>
          </a:p>
        </p:txBody>
      </p:sp>
      <p:sp>
        <p:nvSpPr>
          <p:cNvPr id="18" name="Text 15"/>
          <p:cNvSpPr/>
          <p:nvPr/>
        </p:nvSpPr>
        <p:spPr>
          <a:xfrm>
            <a:off x="1211966" y="6609404"/>
            <a:ext cx="3797379" cy="411645"/>
          </a:xfrm>
          <a:prstGeom prst="rect">
            <a:avLst/>
          </a:prstGeom>
          <a:noFill/>
          <a:ln/>
        </p:spPr>
        <p:txBody>
          <a:bodyPr wrap="non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Clever</a:t>
            </a:r>
            <a:endParaRPr lang="en-US" sz="1814" dirty="0"/>
          </a:p>
        </p:txBody>
      </p:sp>
      <p:sp>
        <p:nvSpPr>
          <p:cNvPr id="19" name="Text 16"/>
          <p:cNvSpPr/>
          <p:nvPr/>
        </p:nvSpPr>
        <p:spPr>
          <a:xfrm>
            <a:off x="5418534" y="6483977"/>
            <a:ext cx="3793569" cy="823291"/>
          </a:xfrm>
          <a:prstGeom prst="rect">
            <a:avLst/>
          </a:prstGeom>
          <a:noFill/>
          <a:ln/>
        </p:spPr>
        <p:txBody>
          <a:bodyPr wrap="squar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Automatic roster syncing and application integration</a:t>
            </a:r>
            <a:endParaRPr lang="en-US" sz="1814" dirty="0"/>
          </a:p>
        </p:txBody>
      </p:sp>
      <p:sp>
        <p:nvSpPr>
          <p:cNvPr id="20" name="Text 17"/>
          <p:cNvSpPr/>
          <p:nvPr/>
        </p:nvSpPr>
        <p:spPr>
          <a:xfrm>
            <a:off x="9680258" y="6483977"/>
            <a:ext cx="3797379" cy="823291"/>
          </a:xfrm>
          <a:prstGeom prst="rect">
            <a:avLst/>
          </a:prstGeom>
          <a:noFill/>
          <a:ln/>
        </p:spPr>
        <p:txBody>
          <a:bodyPr wrap="square" rtlCol="0" anchor="t"/>
          <a:lstStyle/>
          <a:p>
            <a:pPr marL="0" indent="0">
              <a:lnSpc>
                <a:spcPts val="3264"/>
              </a:lnSpc>
              <a:buNone/>
            </a:pPr>
            <a:r>
              <a:rPr lang="en-US" sz="1814" dirty="0">
                <a:solidFill>
                  <a:srgbClr val="FFFFFF"/>
                </a:solidFill>
                <a:latin typeface="PT Sans" pitchFamily="34" charset="0"/>
                <a:ea typeface="PT Sans" pitchFamily="34" charset="-122"/>
                <a:cs typeface="PT Sans" pitchFamily="34" charset="-120"/>
              </a:rPr>
              <a:t>Streamlined administration and increase in productivity</a:t>
            </a:r>
            <a:endParaRPr lang="en-US" sz="1814" dirty="0"/>
          </a:p>
        </p:txBody>
      </p:sp>
      <p:cxnSp>
        <p:nvCxnSpPr>
          <p:cNvPr id="22" name="Straight Connector 21">
            <a:extLst>
              <a:ext uri="{FF2B5EF4-FFF2-40B4-BE49-F238E27FC236}">
                <a16:creationId xmlns:a16="http://schemas.microsoft.com/office/drawing/2014/main" id="{CF5AC019-4A53-D2D4-CC19-CA09E0615463}"/>
              </a:ext>
            </a:extLst>
          </p:cNvPr>
          <p:cNvCxnSpPr>
            <a:cxnSpLocks/>
          </p:cNvCxnSpPr>
          <p:nvPr/>
        </p:nvCxnSpPr>
        <p:spPr>
          <a:xfrm>
            <a:off x="863679" y="2854239"/>
            <a:ext cx="12903041" cy="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24" name="Straight Connector 23">
            <a:extLst>
              <a:ext uri="{FF2B5EF4-FFF2-40B4-BE49-F238E27FC236}">
                <a16:creationId xmlns:a16="http://schemas.microsoft.com/office/drawing/2014/main" id="{E6CBF748-97AD-837F-A543-C9B748F24C62}"/>
              </a:ext>
            </a:extLst>
          </p:cNvPr>
          <p:cNvCxnSpPr>
            <a:cxnSpLocks/>
          </p:cNvCxnSpPr>
          <p:nvPr/>
        </p:nvCxnSpPr>
        <p:spPr>
          <a:xfrm>
            <a:off x="842458" y="3990482"/>
            <a:ext cx="12903041"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C3D9913A-E993-AC56-D2CB-B0BE8A283177}"/>
              </a:ext>
            </a:extLst>
          </p:cNvPr>
          <p:cNvCxnSpPr>
            <a:cxnSpLocks/>
          </p:cNvCxnSpPr>
          <p:nvPr/>
        </p:nvCxnSpPr>
        <p:spPr>
          <a:xfrm>
            <a:off x="855962" y="5149878"/>
            <a:ext cx="12903041"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 name="Straight Connector 26">
            <a:extLst>
              <a:ext uri="{FF2B5EF4-FFF2-40B4-BE49-F238E27FC236}">
                <a16:creationId xmlns:a16="http://schemas.microsoft.com/office/drawing/2014/main" id="{E2CEAB7C-FF42-2C76-7A84-F0427ECFEAE4}"/>
              </a:ext>
            </a:extLst>
          </p:cNvPr>
          <p:cNvCxnSpPr>
            <a:cxnSpLocks/>
          </p:cNvCxnSpPr>
          <p:nvPr/>
        </p:nvCxnSpPr>
        <p:spPr>
          <a:xfrm>
            <a:off x="857887" y="6343995"/>
            <a:ext cx="12903041" cy="0"/>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E1BA2A36-D844-223D-D2E2-4B2062CAEC8D}"/>
              </a:ext>
            </a:extLst>
          </p:cNvPr>
          <p:cNvCxnSpPr/>
          <p:nvPr/>
        </p:nvCxnSpPr>
        <p:spPr>
          <a:xfrm>
            <a:off x="4097438" y="1874446"/>
            <a:ext cx="0" cy="5726517"/>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145F0E28-EE41-A04F-4176-B4916E346399}"/>
              </a:ext>
            </a:extLst>
          </p:cNvPr>
          <p:cNvCxnSpPr>
            <a:cxnSpLocks/>
          </p:cNvCxnSpPr>
          <p:nvPr/>
        </p:nvCxnSpPr>
        <p:spPr>
          <a:xfrm>
            <a:off x="9377422" y="1885604"/>
            <a:ext cx="0" cy="565768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7983">
            <a:solidFill>
              <a:srgbClr val="262654"/>
            </a:solidFill>
            <a:prstDash val="solid"/>
          </a:ln>
        </p:spPr>
        <p:txBody>
          <a:bodyPr/>
          <a:lstStyle/>
          <a:p>
            <a:endParaRPr lang="en-US"/>
          </a:p>
        </p:txBody>
      </p:sp>
      <p:sp>
        <p:nvSpPr>
          <p:cNvPr id="4" name="Text 1"/>
          <p:cNvSpPr/>
          <p:nvPr/>
        </p:nvSpPr>
        <p:spPr>
          <a:xfrm>
            <a:off x="870704" y="633837"/>
            <a:ext cx="12888992" cy="1498139"/>
          </a:xfrm>
          <a:prstGeom prst="rect">
            <a:avLst/>
          </a:prstGeom>
          <a:noFill/>
          <a:ln/>
        </p:spPr>
        <p:txBody>
          <a:bodyPr wrap="square" rtlCol="0" anchor="t"/>
          <a:lstStyle/>
          <a:p>
            <a:pPr marL="0" indent="0">
              <a:lnSpc>
                <a:spcPts val="5943"/>
              </a:lnSpc>
              <a:buNone/>
            </a:pPr>
            <a:r>
              <a:rPr lang="en-US" sz="4571" b="1" dirty="0">
                <a:solidFill>
                  <a:srgbClr val="FFFFFF"/>
                </a:solidFill>
                <a:latin typeface="Nunito" pitchFamily="34" charset="0"/>
                <a:ea typeface="Nunito" pitchFamily="34" charset="-122"/>
                <a:cs typeface="Nunito" pitchFamily="34" charset="-120"/>
              </a:rPr>
              <a:t>Considerations When Selecting Digital Assessment Tools</a:t>
            </a:r>
            <a:endParaRPr lang="en-US" sz="4571" dirty="0"/>
          </a:p>
        </p:txBody>
      </p:sp>
      <p:sp>
        <p:nvSpPr>
          <p:cNvPr id="5" name="Shape 2"/>
          <p:cNvSpPr/>
          <p:nvPr/>
        </p:nvSpPr>
        <p:spPr>
          <a:xfrm>
            <a:off x="870704" y="5087834"/>
            <a:ext cx="12888992" cy="28719"/>
          </a:xfrm>
          <a:prstGeom prst="rect">
            <a:avLst/>
          </a:prstGeom>
          <a:solidFill>
            <a:srgbClr val="262654"/>
          </a:solidFill>
          <a:ln/>
        </p:spPr>
        <p:txBody>
          <a:bodyPr/>
          <a:lstStyle/>
          <a:p>
            <a:endParaRPr lang="en-US"/>
          </a:p>
        </p:txBody>
      </p:sp>
      <p:sp>
        <p:nvSpPr>
          <p:cNvPr id="6" name="Shape 3"/>
          <p:cNvSpPr/>
          <p:nvPr/>
        </p:nvSpPr>
        <p:spPr>
          <a:xfrm>
            <a:off x="4020443" y="5087775"/>
            <a:ext cx="28932" cy="806745"/>
          </a:xfrm>
          <a:prstGeom prst="rect">
            <a:avLst/>
          </a:prstGeom>
          <a:solidFill>
            <a:srgbClr val="F2B42D"/>
          </a:solidFill>
          <a:ln/>
        </p:spPr>
        <p:txBody>
          <a:bodyPr/>
          <a:lstStyle/>
          <a:p>
            <a:endParaRPr lang="en-US"/>
          </a:p>
        </p:txBody>
      </p:sp>
      <p:sp>
        <p:nvSpPr>
          <p:cNvPr id="7" name="Shape 4"/>
          <p:cNvSpPr/>
          <p:nvPr/>
        </p:nvSpPr>
        <p:spPr>
          <a:xfrm>
            <a:off x="3773686" y="4828591"/>
            <a:ext cx="522446" cy="518605"/>
          </a:xfrm>
          <a:prstGeom prst="roundRect">
            <a:avLst>
              <a:gd name="adj" fmla="val 80599"/>
            </a:avLst>
          </a:prstGeom>
          <a:solidFill>
            <a:srgbClr val="00002E"/>
          </a:solidFill>
          <a:ln w="28932">
            <a:solidFill>
              <a:srgbClr val="F2B42D"/>
            </a:solidFill>
            <a:prstDash val="solid"/>
          </a:ln>
        </p:spPr>
        <p:txBody>
          <a:bodyPr/>
          <a:lstStyle/>
          <a:p>
            <a:endParaRPr lang="en-US"/>
          </a:p>
        </p:txBody>
      </p:sp>
      <p:sp>
        <p:nvSpPr>
          <p:cNvPr id="8" name="Text 5"/>
          <p:cNvSpPr/>
          <p:nvPr/>
        </p:nvSpPr>
        <p:spPr>
          <a:xfrm>
            <a:off x="3932039" y="4863101"/>
            <a:ext cx="205740" cy="449465"/>
          </a:xfrm>
          <a:prstGeom prst="rect">
            <a:avLst/>
          </a:prstGeom>
          <a:noFill/>
          <a:ln/>
        </p:spPr>
        <p:txBody>
          <a:bodyPr wrap="none" rtlCol="0" anchor="t"/>
          <a:lstStyle/>
          <a:p>
            <a:pPr marL="0" indent="0" algn="ctr">
              <a:lnSpc>
                <a:spcPts val="3566"/>
              </a:lnSpc>
              <a:buNone/>
            </a:pPr>
            <a:r>
              <a:rPr lang="en-US" sz="2743" b="1" dirty="0">
                <a:solidFill>
                  <a:srgbClr val="F2B42D"/>
                </a:solidFill>
                <a:latin typeface="Nunito" pitchFamily="34" charset="0"/>
                <a:ea typeface="Nunito" pitchFamily="34" charset="-122"/>
                <a:cs typeface="Nunito" pitchFamily="34" charset="-120"/>
              </a:rPr>
              <a:t>1</a:t>
            </a:r>
            <a:endParaRPr lang="en-US" sz="2743" dirty="0"/>
          </a:p>
        </p:txBody>
      </p:sp>
      <p:sp>
        <p:nvSpPr>
          <p:cNvPr id="9" name="Text 6"/>
          <p:cNvSpPr/>
          <p:nvPr/>
        </p:nvSpPr>
        <p:spPr>
          <a:xfrm>
            <a:off x="2873812" y="6125043"/>
            <a:ext cx="2322076" cy="374535"/>
          </a:xfrm>
          <a:prstGeom prst="rect">
            <a:avLst/>
          </a:prstGeom>
          <a:noFill/>
          <a:ln/>
        </p:spPr>
        <p:txBody>
          <a:bodyPr wrap="none" rtlCol="0" anchor="t"/>
          <a:lstStyle/>
          <a:p>
            <a:pPr marL="0" indent="0" algn="ctr">
              <a:lnSpc>
                <a:spcPts val="2971"/>
              </a:lnSpc>
              <a:buNone/>
            </a:pPr>
            <a:r>
              <a:rPr lang="en-US" sz="2286" b="1" dirty="0">
                <a:solidFill>
                  <a:srgbClr val="F2B42D"/>
                </a:solidFill>
                <a:latin typeface="Nunito" pitchFamily="34" charset="0"/>
                <a:ea typeface="Nunito" pitchFamily="34" charset="-122"/>
                <a:cs typeface="Nunito" pitchFamily="34" charset="-120"/>
              </a:rPr>
              <a:t>Accessibility</a:t>
            </a:r>
            <a:endParaRPr lang="en-US" sz="2286" dirty="0"/>
          </a:p>
        </p:txBody>
      </p:sp>
      <p:sp>
        <p:nvSpPr>
          <p:cNvPr id="10" name="Text 7"/>
          <p:cNvSpPr/>
          <p:nvPr/>
        </p:nvSpPr>
        <p:spPr>
          <a:xfrm>
            <a:off x="1102876" y="6706996"/>
            <a:ext cx="5864066" cy="829673"/>
          </a:xfrm>
          <a:prstGeom prst="rect">
            <a:avLst/>
          </a:prstGeom>
          <a:noFill/>
          <a:ln/>
        </p:spPr>
        <p:txBody>
          <a:bodyPr wrap="square" rtlCol="0" anchor="t"/>
          <a:lstStyle/>
          <a:p>
            <a:pPr marL="0" indent="0" algn="ctr">
              <a:lnSpc>
                <a:spcPts val="3291"/>
              </a:lnSpc>
              <a:buNone/>
            </a:pPr>
            <a:r>
              <a:rPr lang="en-US" sz="1828" dirty="0">
                <a:solidFill>
                  <a:srgbClr val="FFFFFF"/>
                </a:solidFill>
                <a:latin typeface="PT Sans" pitchFamily="34" charset="0"/>
                <a:ea typeface="PT Sans" pitchFamily="34" charset="-122"/>
                <a:cs typeface="PT Sans" pitchFamily="34" charset="-120"/>
              </a:rPr>
              <a:t>Ensure all students have equal access to the tools and understand how to use them.</a:t>
            </a:r>
            <a:endParaRPr lang="en-US" sz="1828" dirty="0"/>
          </a:p>
        </p:txBody>
      </p:sp>
      <p:sp>
        <p:nvSpPr>
          <p:cNvPr id="11" name="Shape 8"/>
          <p:cNvSpPr/>
          <p:nvPr/>
        </p:nvSpPr>
        <p:spPr>
          <a:xfrm>
            <a:off x="7300734" y="4281148"/>
            <a:ext cx="28932" cy="806745"/>
          </a:xfrm>
          <a:prstGeom prst="rect">
            <a:avLst/>
          </a:prstGeom>
          <a:solidFill>
            <a:srgbClr val="D7425E"/>
          </a:solidFill>
          <a:ln/>
        </p:spPr>
        <p:txBody>
          <a:bodyPr/>
          <a:lstStyle/>
          <a:p>
            <a:endParaRPr lang="en-US"/>
          </a:p>
        </p:txBody>
      </p:sp>
      <p:sp>
        <p:nvSpPr>
          <p:cNvPr id="12" name="Shape 9"/>
          <p:cNvSpPr/>
          <p:nvPr/>
        </p:nvSpPr>
        <p:spPr>
          <a:xfrm>
            <a:off x="7053977" y="4828591"/>
            <a:ext cx="522446" cy="518605"/>
          </a:xfrm>
          <a:prstGeom prst="roundRect">
            <a:avLst>
              <a:gd name="adj" fmla="val 80599"/>
            </a:avLst>
          </a:prstGeom>
          <a:solidFill>
            <a:srgbClr val="00002E"/>
          </a:solidFill>
          <a:ln w="28932">
            <a:solidFill>
              <a:srgbClr val="D7425E"/>
            </a:solidFill>
            <a:prstDash val="solid"/>
          </a:ln>
        </p:spPr>
        <p:txBody>
          <a:bodyPr/>
          <a:lstStyle/>
          <a:p>
            <a:endParaRPr lang="en-US"/>
          </a:p>
        </p:txBody>
      </p:sp>
      <p:sp>
        <p:nvSpPr>
          <p:cNvPr id="13" name="Text 10"/>
          <p:cNvSpPr/>
          <p:nvPr/>
        </p:nvSpPr>
        <p:spPr>
          <a:xfrm>
            <a:off x="7212330" y="4863101"/>
            <a:ext cx="205740" cy="449465"/>
          </a:xfrm>
          <a:prstGeom prst="rect">
            <a:avLst/>
          </a:prstGeom>
          <a:noFill/>
          <a:ln/>
        </p:spPr>
        <p:txBody>
          <a:bodyPr wrap="none" rtlCol="0" anchor="t"/>
          <a:lstStyle/>
          <a:p>
            <a:pPr marL="0" indent="0" algn="ctr">
              <a:lnSpc>
                <a:spcPts val="3566"/>
              </a:lnSpc>
              <a:buNone/>
            </a:pPr>
            <a:r>
              <a:rPr lang="en-US" sz="2743" b="1" dirty="0">
                <a:solidFill>
                  <a:srgbClr val="D7425E"/>
                </a:solidFill>
                <a:latin typeface="Nunito" pitchFamily="34" charset="0"/>
                <a:ea typeface="Nunito" pitchFamily="34" charset="-122"/>
                <a:cs typeface="Nunito" pitchFamily="34" charset="-120"/>
              </a:rPr>
              <a:t>2</a:t>
            </a:r>
            <a:endParaRPr lang="en-US" sz="2743" dirty="0"/>
          </a:p>
        </p:txBody>
      </p:sp>
      <p:sp>
        <p:nvSpPr>
          <p:cNvPr id="14" name="Text 11"/>
          <p:cNvSpPr/>
          <p:nvPr/>
        </p:nvSpPr>
        <p:spPr>
          <a:xfrm>
            <a:off x="6154103" y="2638998"/>
            <a:ext cx="2322076" cy="374535"/>
          </a:xfrm>
          <a:prstGeom prst="rect">
            <a:avLst/>
          </a:prstGeom>
          <a:noFill/>
          <a:ln/>
        </p:spPr>
        <p:txBody>
          <a:bodyPr wrap="none" rtlCol="0" anchor="t"/>
          <a:lstStyle/>
          <a:p>
            <a:pPr marL="0" indent="0" algn="ctr">
              <a:lnSpc>
                <a:spcPts val="2971"/>
              </a:lnSpc>
              <a:buNone/>
            </a:pPr>
            <a:r>
              <a:rPr lang="en-US" sz="2286" b="1" dirty="0">
                <a:solidFill>
                  <a:srgbClr val="D7425E"/>
                </a:solidFill>
                <a:latin typeface="Nunito" pitchFamily="34" charset="0"/>
                <a:ea typeface="Nunito" pitchFamily="34" charset="-122"/>
                <a:cs typeface="Nunito" pitchFamily="34" charset="-120"/>
              </a:rPr>
              <a:t>Reliability</a:t>
            </a:r>
            <a:endParaRPr lang="en-US" sz="2286" dirty="0"/>
          </a:p>
        </p:txBody>
      </p:sp>
      <p:sp>
        <p:nvSpPr>
          <p:cNvPr id="15" name="Text 12"/>
          <p:cNvSpPr/>
          <p:nvPr/>
        </p:nvSpPr>
        <p:spPr>
          <a:xfrm>
            <a:off x="4383167" y="3220951"/>
            <a:ext cx="5864066" cy="829673"/>
          </a:xfrm>
          <a:prstGeom prst="rect">
            <a:avLst/>
          </a:prstGeom>
          <a:noFill/>
          <a:ln/>
        </p:spPr>
        <p:txBody>
          <a:bodyPr wrap="square" rtlCol="0" anchor="t"/>
          <a:lstStyle/>
          <a:p>
            <a:pPr marL="0" indent="0" algn="ctr">
              <a:lnSpc>
                <a:spcPts val="3291"/>
              </a:lnSpc>
              <a:buNone/>
            </a:pPr>
            <a:r>
              <a:rPr lang="en-US" sz="1828" dirty="0">
                <a:solidFill>
                  <a:srgbClr val="FFFFFF"/>
                </a:solidFill>
                <a:latin typeface="PT Sans" pitchFamily="34" charset="0"/>
                <a:ea typeface="PT Sans" pitchFamily="34" charset="-122"/>
                <a:cs typeface="PT Sans" pitchFamily="34" charset="-120"/>
              </a:rPr>
              <a:t>Choose a tool that has been tested and reviewed, and ensure it is compatible with your other systems.</a:t>
            </a:r>
            <a:endParaRPr lang="en-US" sz="1828" dirty="0"/>
          </a:p>
        </p:txBody>
      </p:sp>
      <p:sp>
        <p:nvSpPr>
          <p:cNvPr id="16" name="Shape 13"/>
          <p:cNvSpPr/>
          <p:nvPr/>
        </p:nvSpPr>
        <p:spPr>
          <a:xfrm>
            <a:off x="10581025" y="5087775"/>
            <a:ext cx="28932" cy="806745"/>
          </a:xfrm>
          <a:prstGeom prst="rect">
            <a:avLst/>
          </a:prstGeom>
          <a:solidFill>
            <a:srgbClr val="DD785E"/>
          </a:solidFill>
          <a:ln/>
        </p:spPr>
        <p:txBody>
          <a:bodyPr/>
          <a:lstStyle/>
          <a:p>
            <a:endParaRPr lang="en-US"/>
          </a:p>
        </p:txBody>
      </p:sp>
      <p:sp>
        <p:nvSpPr>
          <p:cNvPr id="17" name="Shape 14"/>
          <p:cNvSpPr/>
          <p:nvPr/>
        </p:nvSpPr>
        <p:spPr>
          <a:xfrm>
            <a:off x="10334268" y="4828591"/>
            <a:ext cx="522446" cy="518605"/>
          </a:xfrm>
          <a:prstGeom prst="roundRect">
            <a:avLst>
              <a:gd name="adj" fmla="val 80599"/>
            </a:avLst>
          </a:prstGeom>
          <a:solidFill>
            <a:srgbClr val="00002E"/>
          </a:solidFill>
          <a:ln w="28932">
            <a:solidFill>
              <a:srgbClr val="DD785E"/>
            </a:solidFill>
            <a:prstDash val="solid"/>
          </a:ln>
        </p:spPr>
        <p:txBody>
          <a:bodyPr/>
          <a:lstStyle/>
          <a:p>
            <a:endParaRPr lang="en-US"/>
          </a:p>
        </p:txBody>
      </p:sp>
      <p:sp>
        <p:nvSpPr>
          <p:cNvPr id="18" name="Text 15"/>
          <p:cNvSpPr/>
          <p:nvPr/>
        </p:nvSpPr>
        <p:spPr>
          <a:xfrm>
            <a:off x="10492621" y="4863101"/>
            <a:ext cx="205740" cy="449465"/>
          </a:xfrm>
          <a:prstGeom prst="rect">
            <a:avLst/>
          </a:prstGeom>
          <a:noFill/>
          <a:ln/>
        </p:spPr>
        <p:txBody>
          <a:bodyPr wrap="none" rtlCol="0" anchor="t"/>
          <a:lstStyle/>
          <a:p>
            <a:pPr marL="0" indent="0" algn="ctr">
              <a:lnSpc>
                <a:spcPts val="3566"/>
              </a:lnSpc>
              <a:buNone/>
            </a:pPr>
            <a:r>
              <a:rPr lang="en-US" sz="2743" b="1" dirty="0">
                <a:solidFill>
                  <a:srgbClr val="DD785E"/>
                </a:solidFill>
                <a:latin typeface="Nunito" pitchFamily="34" charset="0"/>
                <a:ea typeface="Nunito" pitchFamily="34" charset="-122"/>
                <a:cs typeface="Nunito" pitchFamily="34" charset="-120"/>
              </a:rPr>
              <a:t>3</a:t>
            </a:r>
            <a:endParaRPr lang="en-US" sz="2743" dirty="0"/>
          </a:p>
        </p:txBody>
      </p:sp>
      <p:sp>
        <p:nvSpPr>
          <p:cNvPr id="19" name="Text 16"/>
          <p:cNvSpPr/>
          <p:nvPr/>
        </p:nvSpPr>
        <p:spPr>
          <a:xfrm>
            <a:off x="9434393" y="6125043"/>
            <a:ext cx="2322076" cy="374535"/>
          </a:xfrm>
          <a:prstGeom prst="rect">
            <a:avLst/>
          </a:prstGeom>
          <a:noFill/>
          <a:ln/>
        </p:spPr>
        <p:txBody>
          <a:bodyPr wrap="none" rtlCol="0" anchor="t"/>
          <a:lstStyle/>
          <a:p>
            <a:pPr marL="0" indent="0" algn="ctr">
              <a:lnSpc>
                <a:spcPts val="2971"/>
              </a:lnSpc>
              <a:buNone/>
            </a:pPr>
            <a:r>
              <a:rPr lang="en-US" sz="2286" b="1" dirty="0">
                <a:solidFill>
                  <a:srgbClr val="DD785E"/>
                </a:solidFill>
                <a:latin typeface="Nunito" pitchFamily="34" charset="0"/>
                <a:ea typeface="Nunito" pitchFamily="34" charset="-122"/>
                <a:cs typeface="Nunito" pitchFamily="34" charset="-120"/>
              </a:rPr>
              <a:t>Cost</a:t>
            </a:r>
            <a:endParaRPr lang="en-US" sz="2286" dirty="0"/>
          </a:p>
        </p:txBody>
      </p:sp>
      <p:sp>
        <p:nvSpPr>
          <p:cNvPr id="20" name="Text 17"/>
          <p:cNvSpPr/>
          <p:nvPr/>
        </p:nvSpPr>
        <p:spPr>
          <a:xfrm>
            <a:off x="7663458" y="6706996"/>
            <a:ext cx="5864066" cy="829673"/>
          </a:xfrm>
          <a:prstGeom prst="rect">
            <a:avLst/>
          </a:prstGeom>
          <a:noFill/>
          <a:ln/>
        </p:spPr>
        <p:txBody>
          <a:bodyPr wrap="square" rtlCol="0" anchor="t"/>
          <a:lstStyle/>
          <a:p>
            <a:pPr marL="0" indent="0" algn="ctr">
              <a:lnSpc>
                <a:spcPts val="3291"/>
              </a:lnSpc>
              <a:buNone/>
            </a:pPr>
            <a:r>
              <a:rPr lang="en-US" sz="1828" dirty="0">
                <a:solidFill>
                  <a:srgbClr val="FFFFFF"/>
                </a:solidFill>
                <a:latin typeface="PT Sans" pitchFamily="34" charset="0"/>
                <a:ea typeface="PT Sans" pitchFamily="34" charset="-122"/>
                <a:cs typeface="PT Sans" pitchFamily="34" charset="-120"/>
              </a:rPr>
              <a:t>Consider the initial cost as well as any subscription fees, and make sure it fits within your budget.</a:t>
            </a:r>
            <a:endParaRPr lang="en-US" sz="1828"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00002E">
              <a:alpha val="80000"/>
            </a:srgbClr>
          </a:solidFill>
          <a:ln/>
        </p:spPr>
        <p:txBody>
          <a:bodyPr/>
          <a:lstStyle/>
          <a:p>
            <a:endParaRPr lang="en-US"/>
          </a:p>
        </p:txBody>
      </p:sp>
      <p:sp>
        <p:nvSpPr>
          <p:cNvPr id="6" name="Text 2"/>
          <p:cNvSpPr/>
          <p:nvPr/>
        </p:nvSpPr>
        <p:spPr>
          <a:xfrm>
            <a:off x="885230" y="1670928"/>
            <a:ext cx="12859941" cy="1523195"/>
          </a:xfrm>
          <a:prstGeom prst="rect">
            <a:avLst/>
          </a:prstGeom>
          <a:noFill/>
          <a:ln/>
        </p:spPr>
        <p:txBody>
          <a:bodyPr wrap="square" rtlCol="0" anchor="t"/>
          <a:lstStyle/>
          <a:p>
            <a:pPr marL="0" indent="0">
              <a:lnSpc>
                <a:spcPts val="6042"/>
              </a:lnSpc>
              <a:buNone/>
            </a:pPr>
            <a:r>
              <a:rPr lang="en-US" sz="4647" b="1" dirty="0">
                <a:solidFill>
                  <a:srgbClr val="FFFFFF"/>
                </a:solidFill>
                <a:latin typeface="Nunito" pitchFamily="34" charset="0"/>
                <a:ea typeface="Nunito" pitchFamily="34" charset="-122"/>
                <a:cs typeface="Nunito" pitchFamily="34" charset="-120"/>
              </a:rPr>
              <a:t>Best Practices for Implementing Digital Assessment</a:t>
            </a:r>
            <a:endParaRPr lang="en-US" sz="4647" dirty="0"/>
          </a:p>
        </p:txBody>
      </p:sp>
      <p:sp>
        <p:nvSpPr>
          <p:cNvPr id="7" name="Shape 3"/>
          <p:cNvSpPr/>
          <p:nvPr/>
        </p:nvSpPr>
        <p:spPr>
          <a:xfrm>
            <a:off x="885230" y="3765321"/>
            <a:ext cx="531138" cy="527232"/>
          </a:xfrm>
          <a:prstGeom prst="roundRect">
            <a:avLst>
              <a:gd name="adj" fmla="val 80601"/>
            </a:avLst>
          </a:prstGeom>
          <a:solidFill>
            <a:srgbClr val="00002E"/>
          </a:solidFill>
          <a:ln w="29408">
            <a:solidFill>
              <a:srgbClr val="F2B42D"/>
            </a:solidFill>
            <a:prstDash val="solid"/>
          </a:ln>
        </p:spPr>
        <p:txBody>
          <a:bodyPr/>
          <a:lstStyle/>
          <a:p>
            <a:endParaRPr lang="en-US"/>
          </a:p>
        </p:txBody>
      </p:sp>
      <p:sp>
        <p:nvSpPr>
          <p:cNvPr id="8" name="Text 4"/>
          <p:cNvSpPr/>
          <p:nvPr/>
        </p:nvSpPr>
        <p:spPr>
          <a:xfrm>
            <a:off x="1044059" y="3800422"/>
            <a:ext cx="213360" cy="456911"/>
          </a:xfrm>
          <a:prstGeom prst="rect">
            <a:avLst/>
          </a:prstGeom>
          <a:noFill/>
          <a:ln/>
        </p:spPr>
        <p:txBody>
          <a:bodyPr wrap="none" rtlCol="0" anchor="t"/>
          <a:lstStyle/>
          <a:p>
            <a:pPr marL="0" indent="0" algn="ctr">
              <a:lnSpc>
                <a:spcPts val="3625"/>
              </a:lnSpc>
              <a:buNone/>
            </a:pPr>
            <a:r>
              <a:rPr lang="en-US" sz="2788" b="1" dirty="0">
                <a:solidFill>
                  <a:srgbClr val="F2B42D"/>
                </a:solidFill>
                <a:latin typeface="Nunito" pitchFamily="34" charset="0"/>
                <a:ea typeface="Nunito" pitchFamily="34" charset="-122"/>
                <a:cs typeface="Nunito" pitchFamily="34" charset="-120"/>
              </a:rPr>
              <a:t>1</a:t>
            </a:r>
            <a:endParaRPr lang="en-US" sz="2788" dirty="0"/>
          </a:p>
        </p:txBody>
      </p:sp>
      <p:sp>
        <p:nvSpPr>
          <p:cNvPr id="9" name="Text 5"/>
          <p:cNvSpPr/>
          <p:nvPr/>
        </p:nvSpPr>
        <p:spPr>
          <a:xfrm>
            <a:off x="1652349" y="3838479"/>
            <a:ext cx="3362206" cy="761597"/>
          </a:xfrm>
          <a:prstGeom prst="rect">
            <a:avLst/>
          </a:prstGeom>
          <a:noFill/>
          <a:ln/>
        </p:spPr>
        <p:txBody>
          <a:bodyPr wrap="square" rtlCol="0" anchor="t"/>
          <a:lstStyle/>
          <a:p>
            <a:pPr marL="0" indent="0">
              <a:lnSpc>
                <a:spcPts val="3021"/>
              </a:lnSpc>
              <a:buNone/>
            </a:pPr>
            <a:r>
              <a:rPr lang="en-US" sz="2324" b="1" dirty="0">
                <a:solidFill>
                  <a:srgbClr val="F2B42D"/>
                </a:solidFill>
                <a:latin typeface="Nunito" pitchFamily="34" charset="0"/>
                <a:ea typeface="Nunito" pitchFamily="34" charset="-122"/>
                <a:cs typeface="Nunito" pitchFamily="34" charset="-120"/>
              </a:rPr>
              <a:t>Provide Adequate Preparation</a:t>
            </a:r>
            <a:endParaRPr lang="en-US" sz="2324" dirty="0"/>
          </a:p>
        </p:txBody>
      </p:sp>
      <p:sp>
        <p:nvSpPr>
          <p:cNvPr id="10" name="Text 6"/>
          <p:cNvSpPr/>
          <p:nvPr/>
        </p:nvSpPr>
        <p:spPr>
          <a:xfrm>
            <a:off x="1652349" y="4810922"/>
            <a:ext cx="3362206" cy="126542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Train students on how to use the tools and provide enough practice beforehand.</a:t>
            </a:r>
            <a:endParaRPr lang="en-US" sz="1859" dirty="0"/>
          </a:p>
        </p:txBody>
      </p:sp>
      <p:sp>
        <p:nvSpPr>
          <p:cNvPr id="11" name="Shape 7"/>
          <p:cNvSpPr/>
          <p:nvPr/>
        </p:nvSpPr>
        <p:spPr>
          <a:xfrm>
            <a:off x="5250537" y="3765321"/>
            <a:ext cx="531138" cy="527232"/>
          </a:xfrm>
          <a:prstGeom prst="roundRect">
            <a:avLst>
              <a:gd name="adj" fmla="val 80601"/>
            </a:avLst>
          </a:prstGeom>
          <a:solidFill>
            <a:srgbClr val="00002E"/>
          </a:solidFill>
          <a:ln w="29408">
            <a:solidFill>
              <a:srgbClr val="D7425E"/>
            </a:solidFill>
            <a:prstDash val="solid"/>
          </a:ln>
        </p:spPr>
        <p:txBody>
          <a:bodyPr/>
          <a:lstStyle/>
          <a:p>
            <a:endParaRPr lang="en-US"/>
          </a:p>
        </p:txBody>
      </p:sp>
      <p:sp>
        <p:nvSpPr>
          <p:cNvPr id="12" name="Text 8"/>
          <p:cNvSpPr/>
          <p:nvPr/>
        </p:nvSpPr>
        <p:spPr>
          <a:xfrm>
            <a:off x="5409367" y="3800422"/>
            <a:ext cx="213360" cy="456911"/>
          </a:xfrm>
          <a:prstGeom prst="rect">
            <a:avLst/>
          </a:prstGeom>
          <a:noFill/>
          <a:ln/>
        </p:spPr>
        <p:txBody>
          <a:bodyPr wrap="none" rtlCol="0" anchor="t"/>
          <a:lstStyle/>
          <a:p>
            <a:pPr marL="0" indent="0" algn="ctr">
              <a:lnSpc>
                <a:spcPts val="3625"/>
              </a:lnSpc>
              <a:buNone/>
            </a:pPr>
            <a:r>
              <a:rPr lang="en-US" sz="2788" b="1" dirty="0">
                <a:solidFill>
                  <a:srgbClr val="D7425E"/>
                </a:solidFill>
                <a:latin typeface="Nunito" pitchFamily="34" charset="0"/>
                <a:ea typeface="Nunito" pitchFamily="34" charset="-122"/>
                <a:cs typeface="Nunito" pitchFamily="34" charset="-120"/>
              </a:rPr>
              <a:t>2</a:t>
            </a:r>
            <a:endParaRPr lang="en-US" sz="2788" dirty="0"/>
          </a:p>
        </p:txBody>
      </p:sp>
      <p:sp>
        <p:nvSpPr>
          <p:cNvPr id="13" name="Text 9"/>
          <p:cNvSpPr/>
          <p:nvPr/>
        </p:nvSpPr>
        <p:spPr>
          <a:xfrm>
            <a:off x="6017657" y="3838479"/>
            <a:ext cx="3362206" cy="761597"/>
          </a:xfrm>
          <a:prstGeom prst="rect">
            <a:avLst/>
          </a:prstGeom>
          <a:noFill/>
          <a:ln/>
        </p:spPr>
        <p:txBody>
          <a:bodyPr wrap="square" rtlCol="0" anchor="t"/>
          <a:lstStyle/>
          <a:p>
            <a:pPr marL="0" indent="0">
              <a:lnSpc>
                <a:spcPts val="3021"/>
              </a:lnSpc>
              <a:buNone/>
            </a:pPr>
            <a:r>
              <a:rPr lang="en-US" sz="2324" b="1" dirty="0">
                <a:solidFill>
                  <a:srgbClr val="D7425E"/>
                </a:solidFill>
                <a:latin typeface="Nunito" pitchFamily="34" charset="0"/>
                <a:ea typeface="Nunito" pitchFamily="34" charset="-122"/>
                <a:cs typeface="Nunito" pitchFamily="34" charset="-120"/>
              </a:rPr>
              <a:t>Maintain Equitable Practices</a:t>
            </a:r>
            <a:endParaRPr lang="en-US" sz="2324" dirty="0"/>
          </a:p>
        </p:txBody>
      </p:sp>
      <p:sp>
        <p:nvSpPr>
          <p:cNvPr id="14" name="Text 10"/>
          <p:cNvSpPr/>
          <p:nvPr/>
        </p:nvSpPr>
        <p:spPr>
          <a:xfrm>
            <a:off x="6017657" y="4810922"/>
            <a:ext cx="3362206" cy="126542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Ensure all students are assessed fairly, and prevent cheating through strict monitoring.</a:t>
            </a:r>
            <a:endParaRPr lang="en-US" sz="1859" dirty="0"/>
          </a:p>
        </p:txBody>
      </p:sp>
      <p:sp>
        <p:nvSpPr>
          <p:cNvPr id="15" name="Shape 11"/>
          <p:cNvSpPr/>
          <p:nvPr/>
        </p:nvSpPr>
        <p:spPr>
          <a:xfrm>
            <a:off x="9615845" y="3765321"/>
            <a:ext cx="531138" cy="527232"/>
          </a:xfrm>
          <a:prstGeom prst="roundRect">
            <a:avLst>
              <a:gd name="adj" fmla="val 80601"/>
            </a:avLst>
          </a:prstGeom>
          <a:solidFill>
            <a:srgbClr val="00002E"/>
          </a:solidFill>
          <a:ln w="29408">
            <a:solidFill>
              <a:srgbClr val="DD785E"/>
            </a:solidFill>
            <a:prstDash val="solid"/>
          </a:ln>
        </p:spPr>
        <p:txBody>
          <a:bodyPr/>
          <a:lstStyle/>
          <a:p>
            <a:endParaRPr lang="en-US"/>
          </a:p>
        </p:txBody>
      </p:sp>
      <p:sp>
        <p:nvSpPr>
          <p:cNvPr id="16" name="Text 12"/>
          <p:cNvSpPr/>
          <p:nvPr/>
        </p:nvSpPr>
        <p:spPr>
          <a:xfrm>
            <a:off x="9774674" y="3800422"/>
            <a:ext cx="213360" cy="456911"/>
          </a:xfrm>
          <a:prstGeom prst="rect">
            <a:avLst/>
          </a:prstGeom>
          <a:noFill/>
          <a:ln/>
        </p:spPr>
        <p:txBody>
          <a:bodyPr wrap="none" rtlCol="0" anchor="t"/>
          <a:lstStyle/>
          <a:p>
            <a:pPr marL="0" indent="0" algn="ctr">
              <a:lnSpc>
                <a:spcPts val="3625"/>
              </a:lnSpc>
              <a:buNone/>
            </a:pPr>
            <a:r>
              <a:rPr lang="en-US" sz="2788" b="1" dirty="0">
                <a:solidFill>
                  <a:srgbClr val="DD785E"/>
                </a:solidFill>
                <a:latin typeface="Nunito" pitchFamily="34" charset="0"/>
                <a:ea typeface="Nunito" pitchFamily="34" charset="-122"/>
                <a:cs typeface="Nunito" pitchFamily="34" charset="-120"/>
              </a:rPr>
              <a:t>3</a:t>
            </a:r>
            <a:endParaRPr lang="en-US" sz="2788" dirty="0"/>
          </a:p>
        </p:txBody>
      </p:sp>
      <p:sp>
        <p:nvSpPr>
          <p:cNvPr id="17" name="Text 13"/>
          <p:cNvSpPr/>
          <p:nvPr/>
        </p:nvSpPr>
        <p:spPr>
          <a:xfrm>
            <a:off x="10382964" y="3838479"/>
            <a:ext cx="3362206" cy="761597"/>
          </a:xfrm>
          <a:prstGeom prst="rect">
            <a:avLst/>
          </a:prstGeom>
          <a:noFill/>
          <a:ln/>
        </p:spPr>
        <p:txBody>
          <a:bodyPr wrap="square" rtlCol="0" anchor="t"/>
          <a:lstStyle/>
          <a:p>
            <a:pPr marL="0" indent="0">
              <a:lnSpc>
                <a:spcPts val="3021"/>
              </a:lnSpc>
              <a:buNone/>
            </a:pPr>
            <a:r>
              <a:rPr lang="en-US" sz="2324" b="1" dirty="0">
                <a:solidFill>
                  <a:srgbClr val="DD785E"/>
                </a:solidFill>
                <a:latin typeface="Nunito" pitchFamily="34" charset="0"/>
                <a:ea typeface="Nunito" pitchFamily="34" charset="-122"/>
                <a:cs typeface="Nunito" pitchFamily="34" charset="-120"/>
              </a:rPr>
              <a:t>Use Varied Assessment Types</a:t>
            </a:r>
            <a:endParaRPr lang="en-US" sz="2324" dirty="0"/>
          </a:p>
        </p:txBody>
      </p:sp>
      <p:sp>
        <p:nvSpPr>
          <p:cNvPr id="18" name="Text 14"/>
          <p:cNvSpPr/>
          <p:nvPr/>
        </p:nvSpPr>
        <p:spPr>
          <a:xfrm>
            <a:off x="10382964" y="4810922"/>
            <a:ext cx="3362206" cy="1687238"/>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Use a variety of assessment types to cater to students’ individual needs and learning styles.</a:t>
            </a:r>
            <a:endParaRPr lang="en-US" sz="1859"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endParaRPr lang="en-US"/>
          </a:p>
        </p:txBody>
      </p:sp>
      <p:sp>
        <p:nvSpPr>
          <p:cNvPr id="4" name="Text 1"/>
          <p:cNvSpPr/>
          <p:nvPr/>
        </p:nvSpPr>
        <p:spPr>
          <a:xfrm>
            <a:off x="885230" y="1852582"/>
            <a:ext cx="8991600" cy="761597"/>
          </a:xfrm>
          <a:prstGeom prst="rect">
            <a:avLst/>
          </a:prstGeom>
          <a:noFill/>
          <a:ln/>
        </p:spPr>
        <p:txBody>
          <a:bodyPr wrap="none" rtlCol="0" anchor="t"/>
          <a:lstStyle/>
          <a:p>
            <a:pPr marL="0" indent="0">
              <a:lnSpc>
                <a:spcPts val="6042"/>
              </a:lnSpc>
              <a:buNone/>
            </a:pPr>
            <a:r>
              <a:rPr lang="en-US" sz="4647" b="1" dirty="0">
                <a:solidFill>
                  <a:srgbClr val="FFFFFF"/>
                </a:solidFill>
                <a:latin typeface="Nunito" pitchFamily="34" charset="0"/>
                <a:ea typeface="Nunito" pitchFamily="34" charset="-122"/>
                <a:cs typeface="Nunito" pitchFamily="34" charset="-120"/>
              </a:rPr>
              <a:t>The Future of Digital Assessment</a:t>
            </a:r>
            <a:endParaRPr lang="en-US" sz="4647" dirty="0"/>
          </a:p>
        </p:txBody>
      </p:sp>
      <p:sp>
        <p:nvSpPr>
          <p:cNvPr id="5" name="Text 2"/>
          <p:cNvSpPr/>
          <p:nvPr/>
        </p:nvSpPr>
        <p:spPr>
          <a:xfrm>
            <a:off x="885230" y="3270235"/>
            <a:ext cx="3657600" cy="456911"/>
          </a:xfrm>
          <a:prstGeom prst="rect">
            <a:avLst/>
          </a:prstGeom>
          <a:noFill/>
          <a:ln/>
        </p:spPr>
        <p:txBody>
          <a:bodyPr wrap="none" rtlCol="0" anchor="t"/>
          <a:lstStyle/>
          <a:p>
            <a:pPr marL="0" indent="0">
              <a:lnSpc>
                <a:spcPts val="3625"/>
              </a:lnSpc>
              <a:buNone/>
            </a:pPr>
            <a:r>
              <a:rPr lang="en-US" sz="2788" b="1" dirty="0">
                <a:solidFill>
                  <a:srgbClr val="FFFFFF"/>
                </a:solidFill>
                <a:latin typeface="Nunito" pitchFamily="34" charset="0"/>
                <a:ea typeface="Nunito" pitchFamily="34" charset="-122"/>
                <a:cs typeface="Nunito" pitchFamily="34" charset="-120"/>
              </a:rPr>
              <a:t>Adaptive Assessments</a:t>
            </a:r>
            <a:endParaRPr lang="en-US" sz="2788" dirty="0"/>
          </a:p>
        </p:txBody>
      </p:sp>
      <p:sp>
        <p:nvSpPr>
          <p:cNvPr id="6" name="Text 3"/>
          <p:cNvSpPr/>
          <p:nvPr/>
        </p:nvSpPr>
        <p:spPr>
          <a:xfrm>
            <a:off x="885230" y="3961393"/>
            <a:ext cx="3902154" cy="126542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Assessments that adjust to each student's knowledge, providing personalized feedback and resources.</a:t>
            </a:r>
            <a:endParaRPr lang="en-US" sz="1859" dirty="0"/>
          </a:p>
        </p:txBody>
      </p:sp>
      <p:sp>
        <p:nvSpPr>
          <p:cNvPr id="7" name="Text 4"/>
          <p:cNvSpPr/>
          <p:nvPr/>
        </p:nvSpPr>
        <p:spPr>
          <a:xfrm>
            <a:off x="5371028" y="3270235"/>
            <a:ext cx="3017520" cy="456911"/>
          </a:xfrm>
          <a:prstGeom prst="rect">
            <a:avLst/>
          </a:prstGeom>
          <a:noFill/>
          <a:ln/>
        </p:spPr>
        <p:txBody>
          <a:bodyPr wrap="none" rtlCol="0" anchor="t"/>
          <a:lstStyle/>
          <a:p>
            <a:pPr marL="0" indent="0">
              <a:lnSpc>
                <a:spcPts val="3625"/>
              </a:lnSpc>
              <a:buNone/>
            </a:pPr>
            <a:r>
              <a:rPr lang="en-US" sz="2788" b="1" dirty="0">
                <a:solidFill>
                  <a:srgbClr val="FFFFFF"/>
                </a:solidFill>
                <a:latin typeface="Nunito" pitchFamily="34" charset="0"/>
                <a:ea typeface="Nunito" pitchFamily="34" charset="-122"/>
                <a:cs typeface="Nunito" pitchFamily="34" charset="-120"/>
              </a:rPr>
              <a:t>Integration with AI</a:t>
            </a:r>
            <a:endParaRPr lang="en-US" sz="2788" dirty="0"/>
          </a:p>
        </p:txBody>
      </p:sp>
      <p:sp>
        <p:nvSpPr>
          <p:cNvPr id="8" name="Text 5"/>
          <p:cNvSpPr/>
          <p:nvPr/>
        </p:nvSpPr>
        <p:spPr>
          <a:xfrm>
            <a:off x="5371028" y="3961393"/>
            <a:ext cx="3902154" cy="126542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AI could be used to grade open-ended responses and provide more accurate feedback.</a:t>
            </a:r>
            <a:endParaRPr lang="en-US" sz="1859" dirty="0"/>
          </a:p>
        </p:txBody>
      </p:sp>
      <p:sp>
        <p:nvSpPr>
          <p:cNvPr id="9" name="Text 6"/>
          <p:cNvSpPr/>
          <p:nvPr/>
        </p:nvSpPr>
        <p:spPr>
          <a:xfrm>
            <a:off x="9856827" y="3270235"/>
            <a:ext cx="3902154" cy="913822"/>
          </a:xfrm>
          <a:prstGeom prst="rect">
            <a:avLst/>
          </a:prstGeom>
          <a:noFill/>
          <a:ln/>
        </p:spPr>
        <p:txBody>
          <a:bodyPr wrap="square" rtlCol="0" anchor="t"/>
          <a:lstStyle/>
          <a:p>
            <a:pPr marL="0" indent="0">
              <a:lnSpc>
                <a:spcPts val="3625"/>
              </a:lnSpc>
              <a:buNone/>
            </a:pPr>
            <a:r>
              <a:rPr lang="en-US" sz="2788" b="1" dirty="0">
                <a:solidFill>
                  <a:srgbClr val="FFFFFF"/>
                </a:solidFill>
                <a:latin typeface="Nunito" pitchFamily="34" charset="0"/>
                <a:ea typeface="Nunito" pitchFamily="34" charset="-122"/>
                <a:cs typeface="Nunito" pitchFamily="34" charset="-120"/>
              </a:rPr>
              <a:t>Real-Time Assessment Data</a:t>
            </a:r>
            <a:endParaRPr lang="en-US" sz="2788" dirty="0"/>
          </a:p>
        </p:txBody>
      </p:sp>
      <p:sp>
        <p:nvSpPr>
          <p:cNvPr id="10" name="Text 7"/>
          <p:cNvSpPr/>
          <p:nvPr/>
        </p:nvSpPr>
        <p:spPr>
          <a:xfrm>
            <a:off x="9856827" y="4418304"/>
            <a:ext cx="3902154" cy="1687238"/>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Tools that provide real-time data analysis, allowing immediate feedback and identification of areas that need improvement.</a:t>
            </a:r>
            <a:endParaRPr lang="en-US" sz="1859" dirty="0"/>
          </a:p>
        </p:txBody>
      </p:sp>
    </p:spTree>
    <p:extLst>
      <p:ext uri="{BB962C8B-B14F-4D97-AF65-F5344CB8AC3E}">
        <p14:creationId xmlns:p14="http://schemas.microsoft.com/office/powerpoint/2010/main" val="3875604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endParaRPr lang="en-US"/>
          </a:p>
        </p:txBody>
      </p:sp>
      <p:sp>
        <p:nvSpPr>
          <p:cNvPr id="4" name="Text 1"/>
          <p:cNvSpPr/>
          <p:nvPr/>
        </p:nvSpPr>
        <p:spPr>
          <a:xfrm>
            <a:off x="885230" y="2004807"/>
            <a:ext cx="7373541" cy="1827881"/>
          </a:xfrm>
          <a:prstGeom prst="rect">
            <a:avLst/>
          </a:prstGeom>
          <a:noFill/>
          <a:ln/>
        </p:spPr>
        <p:txBody>
          <a:bodyPr wrap="square" rtlCol="0" anchor="t"/>
          <a:lstStyle/>
          <a:p>
            <a:pPr marL="0" indent="0">
              <a:lnSpc>
                <a:spcPts val="7250"/>
              </a:lnSpc>
              <a:buNone/>
            </a:pPr>
            <a:r>
              <a:rPr lang="en-US" sz="5577" b="1" dirty="0">
                <a:solidFill>
                  <a:srgbClr val="FFFFFF"/>
                </a:solidFill>
                <a:latin typeface="Nunito" pitchFamily="34" charset="0"/>
                <a:ea typeface="Nunito" pitchFamily="34" charset="-122"/>
                <a:cs typeface="Nunito" pitchFamily="34" charset="-120"/>
              </a:rPr>
              <a:t>Tools for Creating e-portfolio for Student</a:t>
            </a:r>
            <a:endParaRPr lang="en-US" sz="5577" dirty="0"/>
          </a:p>
        </p:txBody>
      </p:sp>
      <p:sp>
        <p:nvSpPr>
          <p:cNvPr id="5" name="Text 2"/>
          <p:cNvSpPr/>
          <p:nvPr/>
        </p:nvSpPr>
        <p:spPr>
          <a:xfrm>
            <a:off x="885230" y="4184176"/>
            <a:ext cx="7373541" cy="126542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When it comes to creating an e-portfolio, students have plenty of tools to choose from. Let's take a closer look at the benefits of e-portfolios, types of tools available, and how to choose the right one for your needs.</a:t>
            </a:r>
            <a:endParaRPr lang="en-US" sz="1859" dirty="0"/>
          </a:p>
        </p:txBody>
      </p:sp>
      <p:pic>
        <p:nvPicPr>
          <p:cNvPr id="9"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endParaRPr lang="en-US"/>
          </a:p>
        </p:txBody>
      </p:sp>
      <p:sp>
        <p:nvSpPr>
          <p:cNvPr id="4" name="Text 1"/>
          <p:cNvSpPr/>
          <p:nvPr/>
        </p:nvSpPr>
        <p:spPr>
          <a:xfrm>
            <a:off x="885230" y="745287"/>
            <a:ext cx="10972800" cy="761597"/>
          </a:xfrm>
          <a:prstGeom prst="rect">
            <a:avLst/>
          </a:prstGeom>
          <a:noFill/>
          <a:ln/>
        </p:spPr>
        <p:txBody>
          <a:bodyPr wrap="none" rtlCol="0" anchor="t"/>
          <a:lstStyle/>
          <a:p>
            <a:pPr marL="0" indent="0">
              <a:lnSpc>
                <a:spcPts val="6042"/>
              </a:lnSpc>
              <a:buNone/>
            </a:pPr>
            <a:r>
              <a:rPr lang="en-US" sz="4647" b="1" dirty="0">
                <a:solidFill>
                  <a:srgbClr val="FFFFFF"/>
                </a:solidFill>
                <a:latin typeface="Nunito" pitchFamily="34" charset="0"/>
                <a:ea typeface="Nunito" pitchFamily="34" charset="-122"/>
                <a:cs typeface="Nunito" pitchFamily="34" charset="-120"/>
              </a:rPr>
              <a:t>The Benefits of E-portfolios for Students</a:t>
            </a:r>
            <a:endParaRPr lang="en-US" sz="4647" dirty="0"/>
          </a:p>
        </p:txBody>
      </p:sp>
      <p:sp>
        <p:nvSpPr>
          <p:cNvPr id="5" name="Shape 2"/>
          <p:cNvSpPr/>
          <p:nvPr/>
        </p:nvSpPr>
        <p:spPr>
          <a:xfrm>
            <a:off x="885230" y="4933954"/>
            <a:ext cx="12859941" cy="29192"/>
          </a:xfrm>
          <a:prstGeom prst="rect">
            <a:avLst/>
          </a:prstGeom>
          <a:solidFill>
            <a:srgbClr val="262654"/>
          </a:solidFill>
          <a:ln/>
        </p:spPr>
        <p:txBody>
          <a:bodyPr/>
          <a:lstStyle/>
          <a:p>
            <a:endParaRPr lang="en-US"/>
          </a:p>
        </p:txBody>
      </p:sp>
      <p:sp>
        <p:nvSpPr>
          <p:cNvPr id="6" name="Shape 3"/>
          <p:cNvSpPr/>
          <p:nvPr/>
        </p:nvSpPr>
        <p:spPr>
          <a:xfrm>
            <a:off x="4026515" y="4933954"/>
            <a:ext cx="29408" cy="820218"/>
          </a:xfrm>
          <a:prstGeom prst="rect">
            <a:avLst/>
          </a:prstGeom>
          <a:solidFill>
            <a:srgbClr val="F2B42D"/>
          </a:solidFill>
          <a:ln/>
        </p:spPr>
        <p:txBody>
          <a:bodyPr/>
          <a:lstStyle/>
          <a:p>
            <a:endParaRPr lang="en-US"/>
          </a:p>
        </p:txBody>
      </p:sp>
      <p:sp>
        <p:nvSpPr>
          <p:cNvPr id="7" name="Shape 4"/>
          <p:cNvSpPr/>
          <p:nvPr/>
        </p:nvSpPr>
        <p:spPr>
          <a:xfrm>
            <a:off x="3775710" y="4670397"/>
            <a:ext cx="531138" cy="527232"/>
          </a:xfrm>
          <a:prstGeom prst="roundRect">
            <a:avLst>
              <a:gd name="adj" fmla="val 80601"/>
            </a:avLst>
          </a:prstGeom>
          <a:solidFill>
            <a:srgbClr val="00002E"/>
          </a:solidFill>
          <a:ln w="29408">
            <a:solidFill>
              <a:srgbClr val="F2B42D"/>
            </a:solidFill>
            <a:prstDash val="solid"/>
          </a:ln>
        </p:spPr>
        <p:txBody>
          <a:bodyPr/>
          <a:lstStyle/>
          <a:p>
            <a:endParaRPr lang="en-US"/>
          </a:p>
        </p:txBody>
      </p:sp>
      <p:sp>
        <p:nvSpPr>
          <p:cNvPr id="8" name="Text 5"/>
          <p:cNvSpPr/>
          <p:nvPr/>
        </p:nvSpPr>
        <p:spPr>
          <a:xfrm>
            <a:off x="3934539" y="4705499"/>
            <a:ext cx="213360" cy="456911"/>
          </a:xfrm>
          <a:prstGeom prst="rect">
            <a:avLst/>
          </a:prstGeom>
          <a:noFill/>
          <a:ln/>
        </p:spPr>
        <p:txBody>
          <a:bodyPr wrap="none" rtlCol="0" anchor="t"/>
          <a:lstStyle/>
          <a:p>
            <a:pPr marL="0" indent="0" algn="ctr">
              <a:lnSpc>
                <a:spcPts val="3625"/>
              </a:lnSpc>
              <a:buNone/>
            </a:pPr>
            <a:r>
              <a:rPr lang="en-US" sz="2788" b="1" dirty="0">
                <a:solidFill>
                  <a:srgbClr val="F2B42D"/>
                </a:solidFill>
                <a:latin typeface="Nunito" pitchFamily="34" charset="0"/>
                <a:ea typeface="Nunito" pitchFamily="34" charset="-122"/>
                <a:cs typeface="Nunito" pitchFamily="34" charset="-120"/>
              </a:rPr>
              <a:t>1</a:t>
            </a:r>
            <a:endParaRPr lang="en-US" sz="2788" dirty="0"/>
          </a:p>
        </p:txBody>
      </p:sp>
      <p:sp>
        <p:nvSpPr>
          <p:cNvPr id="9" name="Text 6"/>
          <p:cNvSpPr/>
          <p:nvPr/>
        </p:nvSpPr>
        <p:spPr>
          <a:xfrm>
            <a:off x="2860834" y="5988419"/>
            <a:ext cx="2360771" cy="380799"/>
          </a:xfrm>
          <a:prstGeom prst="rect">
            <a:avLst/>
          </a:prstGeom>
          <a:noFill/>
          <a:ln/>
        </p:spPr>
        <p:txBody>
          <a:bodyPr wrap="none" rtlCol="0" anchor="t"/>
          <a:lstStyle/>
          <a:p>
            <a:pPr marL="0" indent="0" algn="ctr">
              <a:lnSpc>
                <a:spcPts val="3021"/>
              </a:lnSpc>
              <a:buNone/>
            </a:pPr>
            <a:r>
              <a:rPr lang="en-US" sz="2324" b="1" dirty="0">
                <a:solidFill>
                  <a:srgbClr val="F2B42D"/>
                </a:solidFill>
                <a:latin typeface="Nunito" pitchFamily="34" charset="0"/>
                <a:ea typeface="Nunito" pitchFamily="34" charset="-122"/>
                <a:cs typeface="Nunito" pitchFamily="34" charset="-120"/>
              </a:rPr>
              <a:t>Visual Showcase</a:t>
            </a:r>
            <a:endParaRPr lang="en-US" sz="2324" dirty="0"/>
          </a:p>
        </p:txBody>
      </p:sp>
      <p:sp>
        <p:nvSpPr>
          <p:cNvPr id="10" name="Text 7"/>
          <p:cNvSpPr/>
          <p:nvPr/>
        </p:nvSpPr>
        <p:spPr>
          <a:xfrm>
            <a:off x="1121212" y="6580063"/>
            <a:ext cx="5840016" cy="843619"/>
          </a:xfrm>
          <a:prstGeom prst="rect">
            <a:avLst/>
          </a:prstGeom>
          <a:noFill/>
          <a:ln/>
        </p:spPr>
        <p:txBody>
          <a:bodyPr wrap="square" rtlCol="0" anchor="t"/>
          <a:lstStyle/>
          <a:p>
            <a:pPr marL="0" indent="0" algn="ctr">
              <a:lnSpc>
                <a:spcPts val="3346"/>
              </a:lnSpc>
              <a:buNone/>
            </a:pPr>
            <a:r>
              <a:rPr lang="en-US" sz="1859" dirty="0">
                <a:solidFill>
                  <a:srgbClr val="FFFFFF"/>
                </a:solidFill>
                <a:latin typeface="PT Sans" pitchFamily="34" charset="0"/>
                <a:ea typeface="PT Sans" pitchFamily="34" charset="-122"/>
                <a:cs typeface="PT Sans" pitchFamily="34" charset="-120"/>
              </a:rPr>
              <a:t>A great way to showcase your work visually, allowing you to go beyond traditional resumes and cover letters.</a:t>
            </a:r>
            <a:endParaRPr lang="en-US" sz="1859" dirty="0"/>
          </a:p>
        </p:txBody>
      </p:sp>
      <p:sp>
        <p:nvSpPr>
          <p:cNvPr id="11" name="Shape 8"/>
          <p:cNvSpPr/>
          <p:nvPr/>
        </p:nvSpPr>
        <p:spPr>
          <a:xfrm>
            <a:off x="7300496" y="4113736"/>
            <a:ext cx="29408" cy="820218"/>
          </a:xfrm>
          <a:prstGeom prst="rect">
            <a:avLst/>
          </a:prstGeom>
          <a:solidFill>
            <a:srgbClr val="D7425E"/>
          </a:solidFill>
          <a:ln/>
        </p:spPr>
        <p:txBody>
          <a:bodyPr/>
          <a:lstStyle/>
          <a:p>
            <a:endParaRPr lang="en-US"/>
          </a:p>
        </p:txBody>
      </p:sp>
      <p:sp>
        <p:nvSpPr>
          <p:cNvPr id="12" name="Shape 9"/>
          <p:cNvSpPr/>
          <p:nvPr/>
        </p:nvSpPr>
        <p:spPr>
          <a:xfrm>
            <a:off x="7049691" y="4670397"/>
            <a:ext cx="531138" cy="527232"/>
          </a:xfrm>
          <a:prstGeom prst="roundRect">
            <a:avLst>
              <a:gd name="adj" fmla="val 80601"/>
            </a:avLst>
          </a:prstGeom>
          <a:solidFill>
            <a:srgbClr val="00002E"/>
          </a:solidFill>
          <a:ln w="29408">
            <a:solidFill>
              <a:srgbClr val="D7425E"/>
            </a:solidFill>
            <a:prstDash val="solid"/>
          </a:ln>
        </p:spPr>
        <p:txBody>
          <a:bodyPr/>
          <a:lstStyle/>
          <a:p>
            <a:endParaRPr lang="en-US"/>
          </a:p>
        </p:txBody>
      </p:sp>
      <p:sp>
        <p:nvSpPr>
          <p:cNvPr id="13" name="Text 10"/>
          <p:cNvSpPr/>
          <p:nvPr/>
        </p:nvSpPr>
        <p:spPr>
          <a:xfrm>
            <a:off x="7208520" y="4705499"/>
            <a:ext cx="213360" cy="456911"/>
          </a:xfrm>
          <a:prstGeom prst="rect">
            <a:avLst/>
          </a:prstGeom>
          <a:noFill/>
          <a:ln/>
        </p:spPr>
        <p:txBody>
          <a:bodyPr wrap="none" rtlCol="0" anchor="t"/>
          <a:lstStyle/>
          <a:p>
            <a:pPr marL="0" indent="0" algn="ctr">
              <a:lnSpc>
                <a:spcPts val="3625"/>
              </a:lnSpc>
              <a:buNone/>
            </a:pPr>
            <a:r>
              <a:rPr lang="en-US" sz="2788" b="1" dirty="0">
                <a:solidFill>
                  <a:srgbClr val="D7425E"/>
                </a:solidFill>
                <a:latin typeface="Nunito" pitchFamily="34" charset="0"/>
                <a:ea typeface="Nunito" pitchFamily="34" charset="-122"/>
                <a:cs typeface="Nunito" pitchFamily="34" charset="-120"/>
              </a:rPr>
              <a:t>2</a:t>
            </a:r>
            <a:endParaRPr lang="en-US" sz="2788" dirty="0"/>
          </a:p>
        </p:txBody>
      </p:sp>
      <p:sp>
        <p:nvSpPr>
          <p:cNvPr id="14" name="Text 11"/>
          <p:cNvSpPr/>
          <p:nvPr/>
        </p:nvSpPr>
        <p:spPr>
          <a:xfrm>
            <a:off x="6027420" y="2022417"/>
            <a:ext cx="2575560" cy="380799"/>
          </a:xfrm>
          <a:prstGeom prst="rect">
            <a:avLst/>
          </a:prstGeom>
          <a:noFill/>
          <a:ln/>
        </p:spPr>
        <p:txBody>
          <a:bodyPr wrap="none" rtlCol="0" anchor="t"/>
          <a:lstStyle/>
          <a:p>
            <a:pPr marL="0" indent="0" algn="ctr">
              <a:lnSpc>
                <a:spcPts val="3021"/>
              </a:lnSpc>
              <a:buNone/>
            </a:pPr>
            <a:r>
              <a:rPr lang="en-US" sz="2324" b="1" dirty="0">
                <a:solidFill>
                  <a:srgbClr val="D7425E"/>
                </a:solidFill>
                <a:latin typeface="Nunito" pitchFamily="34" charset="0"/>
                <a:ea typeface="Nunito" pitchFamily="34" charset="-122"/>
                <a:cs typeface="Nunito" pitchFamily="34" charset="-120"/>
              </a:rPr>
              <a:t>Reflective Learning</a:t>
            </a:r>
            <a:endParaRPr lang="en-US" sz="2324" dirty="0"/>
          </a:p>
        </p:txBody>
      </p:sp>
      <p:sp>
        <p:nvSpPr>
          <p:cNvPr id="15" name="Text 12"/>
          <p:cNvSpPr/>
          <p:nvPr/>
        </p:nvSpPr>
        <p:spPr>
          <a:xfrm>
            <a:off x="4395192" y="2614061"/>
            <a:ext cx="5840016" cy="1265429"/>
          </a:xfrm>
          <a:prstGeom prst="rect">
            <a:avLst/>
          </a:prstGeom>
          <a:noFill/>
          <a:ln/>
        </p:spPr>
        <p:txBody>
          <a:bodyPr wrap="square" rtlCol="0" anchor="t"/>
          <a:lstStyle/>
          <a:p>
            <a:pPr marL="0" indent="0" algn="ctr">
              <a:lnSpc>
                <a:spcPts val="3346"/>
              </a:lnSpc>
              <a:buNone/>
            </a:pPr>
            <a:r>
              <a:rPr lang="en-US" sz="1859" dirty="0">
                <a:solidFill>
                  <a:srgbClr val="FFFFFF"/>
                </a:solidFill>
                <a:latin typeface="PT Sans" pitchFamily="34" charset="0"/>
                <a:ea typeface="PT Sans" pitchFamily="34" charset="-122"/>
                <a:cs typeface="PT Sans" pitchFamily="34" charset="-120"/>
              </a:rPr>
              <a:t>E-portfolios encourage reflection on your learning and development, helping to identify areas for improvement and growth.</a:t>
            </a:r>
            <a:endParaRPr lang="en-US" sz="1859" dirty="0"/>
          </a:p>
        </p:txBody>
      </p:sp>
      <p:sp>
        <p:nvSpPr>
          <p:cNvPr id="16" name="Shape 13"/>
          <p:cNvSpPr/>
          <p:nvPr/>
        </p:nvSpPr>
        <p:spPr>
          <a:xfrm>
            <a:off x="10574476" y="4933954"/>
            <a:ext cx="29408" cy="820218"/>
          </a:xfrm>
          <a:prstGeom prst="rect">
            <a:avLst/>
          </a:prstGeom>
          <a:solidFill>
            <a:srgbClr val="DD785E"/>
          </a:solidFill>
          <a:ln/>
        </p:spPr>
        <p:txBody>
          <a:bodyPr/>
          <a:lstStyle/>
          <a:p>
            <a:endParaRPr lang="en-US"/>
          </a:p>
        </p:txBody>
      </p:sp>
      <p:sp>
        <p:nvSpPr>
          <p:cNvPr id="17" name="Shape 14"/>
          <p:cNvSpPr/>
          <p:nvPr/>
        </p:nvSpPr>
        <p:spPr>
          <a:xfrm>
            <a:off x="10323671" y="4670397"/>
            <a:ext cx="531138" cy="527232"/>
          </a:xfrm>
          <a:prstGeom prst="roundRect">
            <a:avLst>
              <a:gd name="adj" fmla="val 80601"/>
            </a:avLst>
          </a:prstGeom>
          <a:solidFill>
            <a:srgbClr val="00002E"/>
          </a:solidFill>
          <a:ln w="29408">
            <a:solidFill>
              <a:srgbClr val="DD785E"/>
            </a:solidFill>
            <a:prstDash val="solid"/>
          </a:ln>
        </p:spPr>
        <p:txBody>
          <a:bodyPr/>
          <a:lstStyle/>
          <a:p>
            <a:endParaRPr lang="en-US"/>
          </a:p>
        </p:txBody>
      </p:sp>
      <p:sp>
        <p:nvSpPr>
          <p:cNvPr id="18" name="Text 15"/>
          <p:cNvSpPr/>
          <p:nvPr/>
        </p:nvSpPr>
        <p:spPr>
          <a:xfrm>
            <a:off x="10482501" y="4705499"/>
            <a:ext cx="213360" cy="456911"/>
          </a:xfrm>
          <a:prstGeom prst="rect">
            <a:avLst/>
          </a:prstGeom>
          <a:noFill/>
          <a:ln/>
        </p:spPr>
        <p:txBody>
          <a:bodyPr wrap="none" rtlCol="0" anchor="t"/>
          <a:lstStyle/>
          <a:p>
            <a:pPr marL="0" indent="0" algn="ctr">
              <a:lnSpc>
                <a:spcPts val="3625"/>
              </a:lnSpc>
              <a:buNone/>
            </a:pPr>
            <a:r>
              <a:rPr lang="en-US" sz="2788" b="1" dirty="0">
                <a:solidFill>
                  <a:srgbClr val="DD785E"/>
                </a:solidFill>
                <a:latin typeface="Nunito" pitchFamily="34" charset="0"/>
                <a:ea typeface="Nunito" pitchFamily="34" charset="-122"/>
                <a:cs typeface="Nunito" pitchFamily="34" charset="-120"/>
              </a:rPr>
              <a:t>3</a:t>
            </a:r>
            <a:endParaRPr lang="en-US" sz="2788" dirty="0"/>
          </a:p>
        </p:txBody>
      </p:sp>
      <p:sp>
        <p:nvSpPr>
          <p:cNvPr id="19" name="Text 16"/>
          <p:cNvSpPr/>
          <p:nvPr/>
        </p:nvSpPr>
        <p:spPr>
          <a:xfrm>
            <a:off x="9381411" y="5988419"/>
            <a:ext cx="2415540" cy="380799"/>
          </a:xfrm>
          <a:prstGeom prst="rect">
            <a:avLst/>
          </a:prstGeom>
          <a:noFill/>
          <a:ln/>
        </p:spPr>
        <p:txBody>
          <a:bodyPr wrap="none" rtlCol="0" anchor="t"/>
          <a:lstStyle/>
          <a:p>
            <a:pPr marL="0" indent="0" algn="ctr">
              <a:lnSpc>
                <a:spcPts val="3021"/>
              </a:lnSpc>
              <a:buNone/>
            </a:pPr>
            <a:r>
              <a:rPr lang="en-US" sz="2324" b="1" dirty="0">
                <a:solidFill>
                  <a:srgbClr val="DD785E"/>
                </a:solidFill>
                <a:latin typeface="Nunito" pitchFamily="34" charset="0"/>
                <a:ea typeface="Nunito" pitchFamily="34" charset="-122"/>
                <a:cs typeface="Nunito" pitchFamily="34" charset="-120"/>
              </a:rPr>
              <a:t>Access Anywhere</a:t>
            </a:r>
            <a:endParaRPr lang="en-US" sz="2324" dirty="0"/>
          </a:p>
        </p:txBody>
      </p:sp>
      <p:sp>
        <p:nvSpPr>
          <p:cNvPr id="20" name="Text 17"/>
          <p:cNvSpPr/>
          <p:nvPr/>
        </p:nvSpPr>
        <p:spPr>
          <a:xfrm>
            <a:off x="7669173" y="6580063"/>
            <a:ext cx="5840016" cy="843619"/>
          </a:xfrm>
          <a:prstGeom prst="rect">
            <a:avLst/>
          </a:prstGeom>
          <a:noFill/>
          <a:ln/>
        </p:spPr>
        <p:txBody>
          <a:bodyPr wrap="square" rtlCol="0" anchor="t"/>
          <a:lstStyle/>
          <a:p>
            <a:pPr marL="0" indent="0" algn="ctr">
              <a:lnSpc>
                <a:spcPts val="3346"/>
              </a:lnSpc>
              <a:buNone/>
            </a:pPr>
            <a:r>
              <a:rPr lang="en-US" sz="1859" dirty="0">
                <a:solidFill>
                  <a:srgbClr val="FFFFFF"/>
                </a:solidFill>
                <a:latin typeface="PT Sans" pitchFamily="34" charset="0"/>
                <a:ea typeface="PT Sans" pitchFamily="34" charset="-122"/>
                <a:cs typeface="PT Sans" pitchFamily="34" charset="-120"/>
              </a:rPr>
              <a:t>E-portfolios are digital, making them easy to access anytime, anywhere, and from any device.</a:t>
            </a:r>
            <a:endParaRPr lang="en-US" sz="1859"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41315">
            <a:solidFill>
              <a:srgbClr val="262654"/>
            </a:solidFill>
            <a:prstDash val="solid"/>
          </a:ln>
        </p:spPr>
        <p:txBody>
          <a:bodyPr/>
          <a:lstStyle/>
          <a:p>
            <a:endParaRPr lang="en-US"/>
          </a:p>
        </p:txBody>
      </p:sp>
      <p:sp>
        <p:nvSpPr>
          <p:cNvPr id="4" name="Text 1"/>
          <p:cNvSpPr/>
          <p:nvPr/>
        </p:nvSpPr>
        <p:spPr>
          <a:xfrm>
            <a:off x="619720" y="1277484"/>
            <a:ext cx="4869180" cy="533142"/>
          </a:xfrm>
          <a:prstGeom prst="rect">
            <a:avLst/>
          </a:prstGeom>
          <a:noFill/>
          <a:ln/>
        </p:spPr>
        <p:txBody>
          <a:bodyPr wrap="none" rtlCol="0" anchor="t"/>
          <a:lstStyle/>
          <a:p>
            <a:pPr marL="0" indent="0">
              <a:lnSpc>
                <a:spcPts val="4229"/>
              </a:lnSpc>
              <a:buNone/>
            </a:pPr>
            <a:r>
              <a:rPr lang="en-US" sz="3253" b="1" dirty="0">
                <a:solidFill>
                  <a:srgbClr val="FFFFFF"/>
                </a:solidFill>
                <a:latin typeface="Nunito" pitchFamily="34" charset="0"/>
                <a:ea typeface="Nunito" pitchFamily="34" charset="-122"/>
                <a:cs typeface="Nunito" pitchFamily="34" charset="-120"/>
              </a:rPr>
              <a:t>Types of E-portfolio Tools</a:t>
            </a:r>
            <a:endParaRPr lang="en-US" sz="3253" dirty="0"/>
          </a:p>
        </p:txBody>
      </p:sp>
      <p:sp>
        <p:nvSpPr>
          <p:cNvPr id="5" name="Shape 2"/>
          <p:cNvSpPr/>
          <p:nvPr/>
        </p:nvSpPr>
        <p:spPr>
          <a:xfrm>
            <a:off x="909399" y="2171450"/>
            <a:ext cx="2644140" cy="2624698"/>
          </a:xfrm>
          <a:prstGeom prst="roundRect">
            <a:avLst>
              <a:gd name="adj" fmla="val 3483481"/>
            </a:avLst>
          </a:prstGeom>
          <a:noFill/>
          <a:ln w="20598">
            <a:solidFill>
              <a:srgbClr val="F2B42D"/>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929997" y="2191897"/>
            <a:ext cx="2602944" cy="2583805"/>
          </a:xfrm>
          <a:prstGeom prst="rect">
            <a:avLst/>
          </a:prstGeom>
        </p:spPr>
      </p:pic>
      <p:sp>
        <p:nvSpPr>
          <p:cNvPr id="7" name="Text 3"/>
          <p:cNvSpPr/>
          <p:nvPr/>
        </p:nvSpPr>
        <p:spPr>
          <a:xfrm>
            <a:off x="1405176" y="5001203"/>
            <a:ext cx="1652587" cy="266512"/>
          </a:xfrm>
          <a:prstGeom prst="rect">
            <a:avLst/>
          </a:prstGeom>
          <a:noFill/>
          <a:ln/>
        </p:spPr>
        <p:txBody>
          <a:bodyPr wrap="none" rtlCol="0" anchor="t"/>
          <a:lstStyle/>
          <a:p>
            <a:pPr marL="0" indent="0" algn="ctr">
              <a:lnSpc>
                <a:spcPts val="2115"/>
              </a:lnSpc>
              <a:buNone/>
            </a:pPr>
            <a:r>
              <a:rPr lang="en-US" sz="1627" b="1" dirty="0">
                <a:solidFill>
                  <a:srgbClr val="F2B42D"/>
                </a:solidFill>
                <a:latin typeface="Nunito" pitchFamily="34" charset="0"/>
                <a:ea typeface="Nunito" pitchFamily="34" charset="-122"/>
                <a:cs typeface="Nunito" pitchFamily="34" charset="-120"/>
              </a:rPr>
              <a:t>Google Sites</a:t>
            </a:r>
            <a:endParaRPr lang="en-US" sz="1627" dirty="0"/>
          </a:p>
        </p:txBody>
      </p:sp>
      <p:sp>
        <p:nvSpPr>
          <p:cNvPr id="8" name="Text 4"/>
          <p:cNvSpPr/>
          <p:nvPr/>
        </p:nvSpPr>
        <p:spPr>
          <a:xfrm>
            <a:off x="619601" y="5415330"/>
            <a:ext cx="3223855" cy="885694"/>
          </a:xfrm>
          <a:prstGeom prst="rect">
            <a:avLst/>
          </a:prstGeom>
          <a:noFill/>
          <a:ln/>
        </p:spPr>
        <p:txBody>
          <a:bodyPr wrap="square" rtlCol="0" anchor="t"/>
          <a:lstStyle/>
          <a:p>
            <a:pPr marL="0" indent="0" algn="ctr">
              <a:lnSpc>
                <a:spcPts val="2342"/>
              </a:lnSpc>
              <a:buNone/>
            </a:pPr>
            <a:r>
              <a:rPr lang="en-US" sz="1301" dirty="0">
                <a:solidFill>
                  <a:srgbClr val="FFFFFF"/>
                </a:solidFill>
                <a:latin typeface="PT Sans" pitchFamily="34" charset="0"/>
                <a:ea typeface="PT Sans" pitchFamily="34" charset="-122"/>
                <a:cs typeface="PT Sans" pitchFamily="34" charset="-120"/>
              </a:rPr>
              <a:t>A free and user-friendly tool, ideal for beginners and those with limited web design experiences.</a:t>
            </a:r>
            <a:endParaRPr lang="en-US" sz="1301" dirty="0"/>
          </a:p>
        </p:txBody>
      </p:sp>
      <p:sp>
        <p:nvSpPr>
          <p:cNvPr id="9" name="Shape 5"/>
          <p:cNvSpPr/>
          <p:nvPr/>
        </p:nvSpPr>
        <p:spPr>
          <a:xfrm>
            <a:off x="4298513" y="2171450"/>
            <a:ext cx="2644140" cy="2624698"/>
          </a:xfrm>
          <a:prstGeom prst="roundRect">
            <a:avLst>
              <a:gd name="adj" fmla="val 3483481"/>
            </a:avLst>
          </a:prstGeom>
          <a:noFill/>
          <a:ln w="20598">
            <a:solidFill>
              <a:srgbClr val="D7425E"/>
            </a:solidFill>
            <a:prstDash val="solid"/>
          </a:ln>
        </p:spPr>
        <p:txBody>
          <a:bodyPr/>
          <a:lstStyle/>
          <a:p>
            <a:endParaRPr lang="en-US"/>
          </a:p>
        </p:txBody>
      </p:sp>
      <p:sp>
        <p:nvSpPr>
          <p:cNvPr id="11" name="Text 6"/>
          <p:cNvSpPr/>
          <p:nvPr/>
        </p:nvSpPr>
        <p:spPr>
          <a:xfrm>
            <a:off x="4794290" y="5001203"/>
            <a:ext cx="1652587" cy="266512"/>
          </a:xfrm>
          <a:prstGeom prst="rect">
            <a:avLst/>
          </a:prstGeom>
          <a:noFill/>
          <a:ln/>
        </p:spPr>
        <p:txBody>
          <a:bodyPr wrap="none" rtlCol="0" anchor="t"/>
          <a:lstStyle/>
          <a:p>
            <a:pPr marL="0" indent="0" algn="ctr">
              <a:lnSpc>
                <a:spcPts val="2115"/>
              </a:lnSpc>
              <a:buNone/>
            </a:pPr>
            <a:r>
              <a:rPr lang="en-US" sz="1627" b="1" dirty="0">
                <a:solidFill>
                  <a:srgbClr val="D7425E"/>
                </a:solidFill>
                <a:latin typeface="Nunito" pitchFamily="34" charset="0"/>
                <a:ea typeface="Nunito" pitchFamily="34" charset="-122"/>
                <a:cs typeface="Nunito" pitchFamily="34" charset="-120"/>
              </a:rPr>
              <a:t>WordPress</a:t>
            </a:r>
            <a:endParaRPr lang="en-US" sz="1627" dirty="0"/>
          </a:p>
        </p:txBody>
      </p:sp>
      <p:sp>
        <p:nvSpPr>
          <p:cNvPr id="12" name="Text 7"/>
          <p:cNvSpPr/>
          <p:nvPr/>
        </p:nvSpPr>
        <p:spPr>
          <a:xfrm>
            <a:off x="4008715" y="5415330"/>
            <a:ext cx="3223855" cy="1180925"/>
          </a:xfrm>
          <a:prstGeom prst="rect">
            <a:avLst/>
          </a:prstGeom>
          <a:noFill/>
          <a:ln/>
        </p:spPr>
        <p:txBody>
          <a:bodyPr wrap="square" rtlCol="0" anchor="t"/>
          <a:lstStyle/>
          <a:p>
            <a:pPr marL="0" indent="0" algn="ctr">
              <a:lnSpc>
                <a:spcPts val="2342"/>
              </a:lnSpc>
              <a:buNone/>
            </a:pPr>
            <a:r>
              <a:rPr lang="en-US" sz="1301" dirty="0">
                <a:solidFill>
                  <a:srgbClr val="FFFFFF"/>
                </a:solidFill>
                <a:latin typeface="PT Sans" pitchFamily="34" charset="0"/>
                <a:ea typeface="PT Sans" pitchFamily="34" charset="-122"/>
                <a:cs typeface="PT Sans" pitchFamily="34" charset="-120"/>
              </a:rPr>
              <a:t>WordPress is an open-source platform that offers a high level of customization and scalability. It has numerous templates and themes, optimized for all types of businesses.</a:t>
            </a:r>
            <a:endParaRPr lang="en-US" sz="1301" dirty="0"/>
          </a:p>
        </p:txBody>
      </p:sp>
      <p:sp>
        <p:nvSpPr>
          <p:cNvPr id="13" name="Shape 8"/>
          <p:cNvSpPr/>
          <p:nvPr/>
        </p:nvSpPr>
        <p:spPr>
          <a:xfrm>
            <a:off x="7687627" y="2171450"/>
            <a:ext cx="2644140" cy="2624698"/>
          </a:xfrm>
          <a:prstGeom prst="roundRect">
            <a:avLst>
              <a:gd name="adj" fmla="val 3483481"/>
            </a:avLst>
          </a:prstGeom>
          <a:noFill/>
          <a:ln w="20598">
            <a:solidFill>
              <a:srgbClr val="DD785E"/>
            </a:solidFill>
            <a:prstDash val="solid"/>
          </a:ln>
        </p:spPr>
        <p:txBody>
          <a:bodyPr/>
          <a:lstStyle/>
          <a:p>
            <a:endParaRPr lang="en-US"/>
          </a:p>
        </p:txBody>
      </p:sp>
      <p:pic>
        <p:nvPicPr>
          <p:cNvPr id="14" name="Image 3" descr="preencoded.png"/>
          <p:cNvPicPr>
            <a:picLocks noChangeAspect="1"/>
          </p:cNvPicPr>
          <p:nvPr/>
        </p:nvPicPr>
        <p:blipFill>
          <a:blip r:embed="rId5"/>
          <a:stretch>
            <a:fillRect/>
          </a:stretch>
        </p:blipFill>
        <p:spPr>
          <a:xfrm>
            <a:off x="7708225" y="2191897"/>
            <a:ext cx="2602944" cy="2583805"/>
          </a:xfrm>
          <a:prstGeom prst="rect">
            <a:avLst/>
          </a:prstGeom>
        </p:spPr>
      </p:pic>
      <p:sp>
        <p:nvSpPr>
          <p:cNvPr id="15" name="Text 9"/>
          <p:cNvSpPr/>
          <p:nvPr/>
        </p:nvSpPr>
        <p:spPr>
          <a:xfrm>
            <a:off x="8183404" y="5001203"/>
            <a:ext cx="1652587" cy="266512"/>
          </a:xfrm>
          <a:prstGeom prst="rect">
            <a:avLst/>
          </a:prstGeom>
          <a:noFill/>
          <a:ln/>
        </p:spPr>
        <p:txBody>
          <a:bodyPr wrap="none" rtlCol="0" anchor="t"/>
          <a:lstStyle/>
          <a:p>
            <a:pPr marL="0" indent="0" algn="ctr">
              <a:lnSpc>
                <a:spcPts val="2115"/>
              </a:lnSpc>
              <a:buNone/>
            </a:pPr>
            <a:r>
              <a:rPr lang="en-US" sz="1627" b="1" dirty="0">
                <a:solidFill>
                  <a:srgbClr val="DD785E"/>
                </a:solidFill>
                <a:latin typeface="Nunito" pitchFamily="34" charset="0"/>
                <a:ea typeface="Nunito" pitchFamily="34" charset="-122"/>
                <a:cs typeface="Nunito" pitchFamily="34" charset="-120"/>
              </a:rPr>
              <a:t>Weebly</a:t>
            </a:r>
            <a:endParaRPr lang="en-US" sz="1627" dirty="0"/>
          </a:p>
        </p:txBody>
      </p:sp>
      <p:sp>
        <p:nvSpPr>
          <p:cNvPr id="16" name="Text 10"/>
          <p:cNvSpPr/>
          <p:nvPr/>
        </p:nvSpPr>
        <p:spPr>
          <a:xfrm>
            <a:off x="7397829" y="5415330"/>
            <a:ext cx="3223855" cy="1476156"/>
          </a:xfrm>
          <a:prstGeom prst="rect">
            <a:avLst/>
          </a:prstGeom>
          <a:noFill/>
          <a:ln/>
        </p:spPr>
        <p:txBody>
          <a:bodyPr wrap="square" rtlCol="0" anchor="t"/>
          <a:lstStyle/>
          <a:p>
            <a:pPr marL="0" indent="0" algn="ctr">
              <a:lnSpc>
                <a:spcPts val="2342"/>
              </a:lnSpc>
              <a:buNone/>
            </a:pPr>
            <a:r>
              <a:rPr lang="en-US" sz="1301" dirty="0">
                <a:solidFill>
                  <a:srgbClr val="FFFFFF"/>
                </a:solidFill>
                <a:latin typeface="PT Sans" pitchFamily="34" charset="0"/>
                <a:ea typeface="PT Sans" pitchFamily="34" charset="-122"/>
                <a:cs typeface="PT Sans" pitchFamily="34" charset="-120"/>
              </a:rPr>
              <a:t>Weebly is another online platform that allows a simplistic drag-and-drop functionality to create a website without spending time on the underlying technicalities.</a:t>
            </a:r>
            <a:endParaRPr lang="en-US" sz="1301" dirty="0"/>
          </a:p>
        </p:txBody>
      </p:sp>
      <p:sp>
        <p:nvSpPr>
          <p:cNvPr id="17" name="Shape 11"/>
          <p:cNvSpPr/>
          <p:nvPr/>
        </p:nvSpPr>
        <p:spPr>
          <a:xfrm>
            <a:off x="11076742" y="2171450"/>
            <a:ext cx="2644140" cy="2624698"/>
          </a:xfrm>
          <a:prstGeom prst="roundRect">
            <a:avLst>
              <a:gd name="adj" fmla="val 3483481"/>
            </a:avLst>
          </a:prstGeom>
          <a:noFill/>
          <a:ln w="20598">
            <a:solidFill>
              <a:srgbClr val="48A8E2"/>
            </a:solidFill>
            <a:prstDash val="solid"/>
          </a:ln>
        </p:spPr>
        <p:txBody>
          <a:bodyPr/>
          <a:lstStyle/>
          <a:p>
            <a:endParaRPr lang="en-US"/>
          </a:p>
        </p:txBody>
      </p:sp>
      <p:pic>
        <p:nvPicPr>
          <p:cNvPr id="18" name="Image 4" descr="preencoded.png"/>
          <p:cNvPicPr>
            <a:picLocks noChangeAspect="1"/>
          </p:cNvPicPr>
          <p:nvPr/>
        </p:nvPicPr>
        <p:blipFill>
          <a:blip r:embed="rId6"/>
          <a:stretch>
            <a:fillRect/>
          </a:stretch>
        </p:blipFill>
        <p:spPr>
          <a:xfrm>
            <a:off x="11097339" y="2191897"/>
            <a:ext cx="2602944" cy="2583805"/>
          </a:xfrm>
          <a:prstGeom prst="rect">
            <a:avLst/>
          </a:prstGeom>
        </p:spPr>
      </p:pic>
      <p:sp>
        <p:nvSpPr>
          <p:cNvPr id="19" name="Text 12"/>
          <p:cNvSpPr/>
          <p:nvPr/>
        </p:nvSpPr>
        <p:spPr>
          <a:xfrm>
            <a:off x="11572518" y="5001203"/>
            <a:ext cx="1652587" cy="266512"/>
          </a:xfrm>
          <a:prstGeom prst="rect">
            <a:avLst/>
          </a:prstGeom>
          <a:noFill/>
          <a:ln/>
        </p:spPr>
        <p:txBody>
          <a:bodyPr wrap="none" rtlCol="0" anchor="t"/>
          <a:lstStyle/>
          <a:p>
            <a:pPr marL="0" indent="0" algn="ctr">
              <a:lnSpc>
                <a:spcPts val="2115"/>
              </a:lnSpc>
              <a:buNone/>
            </a:pPr>
            <a:r>
              <a:rPr lang="en-US" sz="1627" b="1" dirty="0">
                <a:solidFill>
                  <a:srgbClr val="48A8E2"/>
                </a:solidFill>
                <a:latin typeface="Nunito" pitchFamily="34" charset="0"/>
                <a:ea typeface="Nunito" pitchFamily="34" charset="-122"/>
                <a:cs typeface="Nunito" pitchFamily="34" charset="-120"/>
              </a:rPr>
              <a:t>Wix</a:t>
            </a:r>
            <a:endParaRPr lang="en-US" sz="1627" dirty="0"/>
          </a:p>
        </p:txBody>
      </p:sp>
      <p:sp>
        <p:nvSpPr>
          <p:cNvPr id="20" name="Text 13"/>
          <p:cNvSpPr/>
          <p:nvPr/>
        </p:nvSpPr>
        <p:spPr>
          <a:xfrm>
            <a:off x="10786943" y="5415330"/>
            <a:ext cx="3223855" cy="1180925"/>
          </a:xfrm>
          <a:prstGeom prst="rect">
            <a:avLst/>
          </a:prstGeom>
          <a:noFill/>
          <a:ln/>
        </p:spPr>
        <p:txBody>
          <a:bodyPr wrap="square" rtlCol="0" anchor="t"/>
          <a:lstStyle/>
          <a:p>
            <a:pPr marL="0" indent="0" algn="ctr">
              <a:lnSpc>
                <a:spcPts val="2342"/>
              </a:lnSpc>
              <a:buNone/>
            </a:pPr>
            <a:r>
              <a:rPr lang="en-US" sz="1301" dirty="0">
                <a:solidFill>
                  <a:srgbClr val="FFFFFF"/>
                </a:solidFill>
                <a:latin typeface="PT Sans" pitchFamily="34" charset="0"/>
                <a:ea typeface="PT Sans" pitchFamily="34" charset="-122"/>
                <a:cs typeface="PT Sans" pitchFamily="34" charset="-120"/>
              </a:rPr>
              <a:t>Wix is a simple and user-friendly platform for creating visually appealing and responsive e-portfolios. It has various templates for different categories and requirements.</a:t>
            </a:r>
            <a:endParaRPr lang="en-US" sz="1301" dirty="0"/>
          </a:p>
        </p:txBody>
      </p:sp>
      <p:sp>
        <p:nvSpPr>
          <p:cNvPr id="27" name="Rectangle: Rounded Corners 26">
            <a:extLst>
              <a:ext uri="{FF2B5EF4-FFF2-40B4-BE49-F238E27FC236}">
                <a16:creationId xmlns:a16="http://schemas.microsoft.com/office/drawing/2014/main" id="{807157AD-C8BC-BFEA-85FC-A678765DAC9F}"/>
              </a:ext>
            </a:extLst>
          </p:cNvPr>
          <p:cNvSpPr/>
          <p:nvPr/>
        </p:nvSpPr>
        <p:spPr>
          <a:xfrm>
            <a:off x="4298513" y="2185908"/>
            <a:ext cx="2761072" cy="266169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6" name="Picture 25">
            <a:extLst>
              <a:ext uri="{FF2B5EF4-FFF2-40B4-BE49-F238E27FC236}">
                <a16:creationId xmlns:a16="http://schemas.microsoft.com/office/drawing/2014/main" id="{6822867D-10B9-CEC1-7611-DF3C3A12B5E9}"/>
              </a:ext>
            </a:extLst>
          </p:cNvPr>
          <p:cNvPicPr>
            <a:picLocks noChangeAspect="1"/>
          </p:cNvPicPr>
          <p:nvPr/>
        </p:nvPicPr>
        <p:blipFill>
          <a:blip r:embed="rId7"/>
          <a:stretch>
            <a:fillRect/>
          </a:stretch>
        </p:blipFill>
        <p:spPr>
          <a:xfrm>
            <a:off x="4731199" y="2801112"/>
            <a:ext cx="1977818" cy="127748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41315">
            <a:solidFill>
              <a:srgbClr val="262654"/>
            </a:solidFill>
            <a:prstDash val="solid"/>
          </a:ln>
        </p:spPr>
        <p:txBody>
          <a:bodyPr/>
          <a:lstStyle/>
          <a:p>
            <a:endParaRPr lang="en-US"/>
          </a:p>
        </p:txBody>
      </p:sp>
      <p:sp>
        <p:nvSpPr>
          <p:cNvPr id="21" name="Title 1">
            <a:extLst>
              <a:ext uri="{FF2B5EF4-FFF2-40B4-BE49-F238E27FC236}">
                <a16:creationId xmlns:a16="http://schemas.microsoft.com/office/drawing/2014/main" id="{A03F131B-E24D-666F-7F17-68DC800C9F3F}"/>
              </a:ext>
            </a:extLst>
          </p:cNvPr>
          <p:cNvSpPr txBox="1">
            <a:spLocks/>
          </p:cNvSpPr>
          <p:nvPr/>
        </p:nvSpPr>
        <p:spPr>
          <a:xfrm>
            <a:off x="1538623" y="1457144"/>
            <a:ext cx="8761413" cy="7069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chemeClr val="bg1"/>
                </a:solidFill>
                <a:latin typeface="Nunito" pitchFamily="2" charset="0"/>
              </a:rPr>
              <a:t>Tools for Creating </a:t>
            </a:r>
            <a:r>
              <a:rPr lang="en-US" b="1" dirty="0">
                <a:solidFill>
                  <a:srgbClr val="00B050"/>
                </a:solidFill>
                <a:latin typeface="Nunito" pitchFamily="2" charset="0"/>
              </a:rPr>
              <a:t>E-portfolio</a:t>
            </a:r>
          </a:p>
        </p:txBody>
      </p:sp>
      <p:sp>
        <p:nvSpPr>
          <p:cNvPr id="22" name="Content Placeholder 2">
            <a:extLst>
              <a:ext uri="{FF2B5EF4-FFF2-40B4-BE49-F238E27FC236}">
                <a16:creationId xmlns:a16="http://schemas.microsoft.com/office/drawing/2014/main" id="{A01FBCA6-A2D5-1BF0-0BD5-8B09950E94F1}"/>
              </a:ext>
            </a:extLst>
          </p:cNvPr>
          <p:cNvSpPr txBox="1">
            <a:spLocks/>
          </p:cNvSpPr>
          <p:nvPr/>
        </p:nvSpPr>
        <p:spPr>
          <a:xfrm>
            <a:off x="1538623" y="2478809"/>
            <a:ext cx="12419424" cy="4997756"/>
          </a:xfrm>
          <a:prstGeom prst="rect">
            <a:avLst/>
          </a:prstGeom>
        </p:spPr>
        <p:txBody>
          <a:bodyPr numCol="2">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50000"/>
              </a:lnSpc>
              <a:buFont typeface="+mj-lt"/>
              <a:buAutoNum type="arabicPeriod"/>
            </a:pPr>
            <a:r>
              <a:rPr lang="en-US" b="1" dirty="0">
                <a:solidFill>
                  <a:schemeClr val="bg1"/>
                </a:solidFill>
              </a:rPr>
              <a:t>easy portfolios</a:t>
            </a:r>
          </a:p>
          <a:p>
            <a:pPr lvl="1">
              <a:lnSpc>
                <a:spcPct val="150000"/>
              </a:lnSpc>
              <a:buFont typeface="+mj-lt"/>
              <a:buAutoNum type="arabicPeriod"/>
            </a:pPr>
            <a:r>
              <a:rPr lang="en-US" b="1" dirty="0">
                <a:solidFill>
                  <a:schemeClr val="bg1"/>
                </a:solidFill>
              </a:rPr>
              <a:t>Evernote</a:t>
            </a:r>
          </a:p>
          <a:p>
            <a:pPr lvl="1">
              <a:lnSpc>
                <a:spcPct val="150000"/>
              </a:lnSpc>
              <a:buFont typeface="+mj-lt"/>
              <a:buAutoNum type="arabicPeriod"/>
            </a:pPr>
            <a:r>
              <a:rPr lang="en-US" b="1" dirty="0">
                <a:solidFill>
                  <a:schemeClr val="bg1"/>
                </a:solidFill>
              </a:rPr>
              <a:t>voice thread</a:t>
            </a:r>
          </a:p>
          <a:p>
            <a:pPr lvl="1">
              <a:lnSpc>
                <a:spcPct val="150000"/>
              </a:lnSpc>
              <a:buFont typeface="+mj-lt"/>
              <a:buAutoNum type="arabicPeriod"/>
            </a:pPr>
            <a:r>
              <a:rPr lang="en-US" b="1" dirty="0">
                <a:solidFill>
                  <a:schemeClr val="bg1"/>
                </a:solidFill>
              </a:rPr>
              <a:t>open school e-portfolio</a:t>
            </a:r>
          </a:p>
          <a:p>
            <a:pPr lvl="1">
              <a:lnSpc>
                <a:spcPct val="150000"/>
              </a:lnSpc>
              <a:buFont typeface="+mj-lt"/>
              <a:buAutoNum type="arabicPeriod"/>
            </a:pPr>
            <a:r>
              <a:rPr lang="en-US" b="1" dirty="0">
                <a:solidFill>
                  <a:schemeClr val="bg1"/>
                </a:solidFill>
              </a:rPr>
              <a:t>three ring</a:t>
            </a:r>
          </a:p>
          <a:p>
            <a:pPr lvl="1">
              <a:lnSpc>
                <a:spcPct val="150000"/>
              </a:lnSpc>
              <a:buFont typeface="+mj-lt"/>
              <a:buAutoNum type="arabicPeriod"/>
            </a:pPr>
            <a:r>
              <a:rPr lang="en-US" b="1" dirty="0" err="1">
                <a:solidFill>
                  <a:schemeClr val="bg1"/>
                </a:solidFill>
              </a:rPr>
              <a:t>kidblog</a:t>
            </a:r>
            <a:endParaRPr lang="en-US" b="1" dirty="0">
              <a:solidFill>
                <a:schemeClr val="bg1"/>
              </a:solidFill>
            </a:endParaRPr>
          </a:p>
          <a:p>
            <a:pPr lvl="1">
              <a:lnSpc>
                <a:spcPct val="150000"/>
              </a:lnSpc>
              <a:buFont typeface="+mj-lt"/>
              <a:buAutoNum type="arabicPeriod"/>
            </a:pPr>
            <a:r>
              <a:rPr lang="en-US" b="1" dirty="0" err="1">
                <a:solidFill>
                  <a:schemeClr val="bg1"/>
                </a:solidFill>
              </a:rPr>
              <a:t>wikispaces</a:t>
            </a:r>
            <a:r>
              <a:rPr lang="en-US" b="1" dirty="0">
                <a:solidFill>
                  <a:schemeClr val="bg1"/>
                </a:solidFill>
              </a:rPr>
              <a:t> for education</a:t>
            </a:r>
          </a:p>
          <a:p>
            <a:pPr lvl="1">
              <a:lnSpc>
                <a:spcPct val="150000"/>
              </a:lnSpc>
              <a:buFont typeface="+mj-lt"/>
              <a:buAutoNum type="arabicPeriod"/>
            </a:pPr>
            <a:r>
              <a:rPr lang="en-US" b="1" dirty="0" err="1">
                <a:solidFill>
                  <a:schemeClr val="bg1"/>
                </a:solidFill>
              </a:rPr>
              <a:t>weebly</a:t>
            </a:r>
            <a:endParaRPr lang="en-US" b="1" dirty="0">
              <a:solidFill>
                <a:schemeClr val="bg1"/>
              </a:solidFill>
            </a:endParaRPr>
          </a:p>
          <a:p>
            <a:pPr lvl="1">
              <a:lnSpc>
                <a:spcPct val="150000"/>
              </a:lnSpc>
              <a:buFont typeface="+mj-lt"/>
              <a:buAutoNum type="arabicPeriod"/>
            </a:pPr>
            <a:r>
              <a:rPr lang="en-US" b="1" dirty="0" err="1">
                <a:solidFill>
                  <a:schemeClr val="bg1"/>
                </a:solidFill>
              </a:rPr>
              <a:t>Edusight</a:t>
            </a:r>
            <a:endParaRPr lang="en-US" b="1" dirty="0">
              <a:solidFill>
                <a:schemeClr val="bg1"/>
              </a:solidFill>
            </a:endParaRPr>
          </a:p>
          <a:p>
            <a:pPr lvl="1">
              <a:lnSpc>
                <a:spcPct val="150000"/>
              </a:lnSpc>
              <a:buFont typeface="+mj-lt"/>
              <a:buAutoNum type="arabicPeriod"/>
            </a:pPr>
            <a:r>
              <a:rPr lang="en-US" b="1" dirty="0">
                <a:solidFill>
                  <a:schemeClr val="bg1"/>
                </a:solidFill>
              </a:rPr>
              <a:t>Evernote Scannable</a:t>
            </a:r>
          </a:p>
          <a:p>
            <a:pPr lvl="1">
              <a:lnSpc>
                <a:spcPct val="150000"/>
              </a:lnSpc>
              <a:buFont typeface="+mj-lt"/>
              <a:buAutoNum type="arabicPeriod"/>
            </a:pPr>
            <a:r>
              <a:rPr lang="en-US" b="1" dirty="0">
                <a:solidFill>
                  <a:schemeClr val="bg1"/>
                </a:solidFill>
              </a:rPr>
              <a:t>Notability</a:t>
            </a:r>
          </a:p>
          <a:p>
            <a:pPr lvl="1">
              <a:lnSpc>
                <a:spcPct val="150000"/>
              </a:lnSpc>
              <a:buFont typeface="+mj-lt"/>
              <a:buAutoNum type="arabicPeriod"/>
            </a:pPr>
            <a:r>
              <a:rPr lang="en-US" b="1" dirty="0">
                <a:solidFill>
                  <a:schemeClr val="bg1"/>
                </a:solidFill>
              </a:rPr>
              <a:t>Google Drive</a:t>
            </a:r>
          </a:p>
          <a:p>
            <a:pPr lvl="1">
              <a:lnSpc>
                <a:spcPct val="150000"/>
              </a:lnSpc>
              <a:buFont typeface="+mj-lt"/>
              <a:buAutoNum type="arabicPeriod"/>
            </a:pPr>
            <a:r>
              <a:rPr lang="en-US" b="1" dirty="0">
                <a:solidFill>
                  <a:schemeClr val="bg1"/>
                </a:solidFill>
              </a:rPr>
              <a:t>Mahara.org</a:t>
            </a:r>
          </a:p>
        </p:txBody>
      </p:sp>
    </p:spTree>
    <p:extLst>
      <p:ext uri="{BB962C8B-B14F-4D97-AF65-F5344CB8AC3E}">
        <p14:creationId xmlns:p14="http://schemas.microsoft.com/office/powerpoint/2010/main" val="172264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7388">
            <a:solidFill>
              <a:srgbClr val="262654"/>
            </a:solidFill>
            <a:prstDash val="solid"/>
          </a:ln>
        </p:spPr>
        <p:txBody>
          <a:bodyPr/>
          <a:lstStyle/>
          <a:p>
            <a:endParaRPr lang="en-US"/>
          </a:p>
        </p:txBody>
      </p:sp>
      <p:sp>
        <p:nvSpPr>
          <p:cNvPr id="4" name="Text 1"/>
          <p:cNvSpPr/>
          <p:nvPr/>
        </p:nvSpPr>
        <p:spPr>
          <a:xfrm>
            <a:off x="862132" y="627573"/>
            <a:ext cx="10584180" cy="741742"/>
          </a:xfrm>
          <a:prstGeom prst="rect">
            <a:avLst/>
          </a:prstGeom>
          <a:noFill/>
          <a:ln/>
        </p:spPr>
        <p:txBody>
          <a:bodyPr wrap="none" rtlCol="0" anchor="t"/>
          <a:lstStyle/>
          <a:p>
            <a:pPr marL="0" indent="0">
              <a:lnSpc>
                <a:spcPts val="5884"/>
              </a:lnSpc>
              <a:buNone/>
            </a:pPr>
            <a:r>
              <a:rPr lang="en-US" sz="4526" b="1" dirty="0">
                <a:solidFill>
                  <a:srgbClr val="FFFFFF"/>
                </a:solidFill>
                <a:latin typeface="Nunito" pitchFamily="34" charset="0"/>
                <a:ea typeface="Nunito" pitchFamily="34" charset="-122"/>
                <a:cs typeface="Nunito" pitchFamily="34" charset="-120"/>
              </a:rPr>
              <a:t>Comparison of Popular E-portfolio Tools</a:t>
            </a:r>
            <a:endParaRPr lang="en-US" sz="4526" dirty="0"/>
          </a:p>
        </p:txBody>
      </p:sp>
      <p:sp>
        <p:nvSpPr>
          <p:cNvPr id="5" name="Shape 2"/>
          <p:cNvSpPr/>
          <p:nvPr/>
        </p:nvSpPr>
        <p:spPr>
          <a:xfrm>
            <a:off x="862132" y="4706563"/>
            <a:ext cx="12906137" cy="28483"/>
          </a:xfrm>
          <a:prstGeom prst="rect">
            <a:avLst/>
          </a:prstGeom>
          <a:solidFill>
            <a:srgbClr val="262654"/>
          </a:solidFill>
          <a:ln/>
        </p:spPr>
        <p:txBody>
          <a:bodyPr/>
          <a:lstStyle/>
          <a:p>
            <a:endParaRPr lang="en-US"/>
          </a:p>
        </p:txBody>
      </p:sp>
      <p:sp>
        <p:nvSpPr>
          <p:cNvPr id="6" name="Shape 3"/>
          <p:cNvSpPr/>
          <p:nvPr/>
        </p:nvSpPr>
        <p:spPr>
          <a:xfrm>
            <a:off x="3360003" y="4706503"/>
            <a:ext cx="28694" cy="798708"/>
          </a:xfrm>
          <a:prstGeom prst="rect">
            <a:avLst/>
          </a:prstGeom>
          <a:solidFill>
            <a:srgbClr val="F2B42D"/>
          </a:solidFill>
          <a:ln/>
        </p:spPr>
        <p:txBody>
          <a:bodyPr/>
          <a:lstStyle/>
          <a:p>
            <a:endParaRPr lang="en-US"/>
          </a:p>
        </p:txBody>
      </p:sp>
      <p:sp>
        <p:nvSpPr>
          <p:cNvPr id="7" name="Shape 4"/>
          <p:cNvSpPr/>
          <p:nvPr/>
        </p:nvSpPr>
        <p:spPr>
          <a:xfrm>
            <a:off x="3115747" y="4449919"/>
            <a:ext cx="517208" cy="513405"/>
          </a:xfrm>
          <a:prstGeom prst="roundRect">
            <a:avLst>
              <a:gd name="adj" fmla="val 80608"/>
            </a:avLst>
          </a:prstGeom>
          <a:solidFill>
            <a:srgbClr val="00002E"/>
          </a:solidFill>
          <a:ln w="28694">
            <a:solidFill>
              <a:srgbClr val="F2B42D"/>
            </a:solidFill>
            <a:prstDash val="solid"/>
          </a:ln>
        </p:spPr>
        <p:txBody>
          <a:bodyPr/>
          <a:lstStyle/>
          <a:p>
            <a:endParaRPr lang="en-US"/>
          </a:p>
        </p:txBody>
      </p:sp>
      <p:sp>
        <p:nvSpPr>
          <p:cNvPr id="8" name="Text 5"/>
          <p:cNvSpPr/>
          <p:nvPr/>
        </p:nvSpPr>
        <p:spPr>
          <a:xfrm>
            <a:off x="3271480" y="4484075"/>
            <a:ext cx="205740" cy="445092"/>
          </a:xfrm>
          <a:prstGeom prst="rect">
            <a:avLst/>
          </a:prstGeom>
          <a:noFill/>
          <a:ln/>
        </p:spPr>
        <p:txBody>
          <a:bodyPr wrap="none" rtlCol="0" anchor="t"/>
          <a:lstStyle/>
          <a:p>
            <a:pPr marL="0" indent="0" algn="ctr">
              <a:lnSpc>
                <a:spcPts val="3530"/>
              </a:lnSpc>
              <a:buNone/>
            </a:pPr>
            <a:r>
              <a:rPr lang="en-US" sz="2716" b="1" dirty="0">
                <a:solidFill>
                  <a:srgbClr val="F2B42D"/>
                </a:solidFill>
                <a:latin typeface="Nunito" pitchFamily="34" charset="0"/>
                <a:ea typeface="Nunito" pitchFamily="34" charset="-122"/>
                <a:cs typeface="Nunito" pitchFamily="34" charset="-120"/>
              </a:rPr>
              <a:t>1</a:t>
            </a:r>
            <a:endParaRPr lang="en-US" sz="2716" dirty="0"/>
          </a:p>
        </p:txBody>
      </p:sp>
      <p:sp>
        <p:nvSpPr>
          <p:cNvPr id="9" name="Text 6"/>
          <p:cNvSpPr/>
          <p:nvPr/>
        </p:nvSpPr>
        <p:spPr>
          <a:xfrm>
            <a:off x="2224802" y="5733490"/>
            <a:ext cx="2299097" cy="370871"/>
          </a:xfrm>
          <a:prstGeom prst="rect">
            <a:avLst/>
          </a:prstGeom>
          <a:noFill/>
          <a:ln/>
        </p:spPr>
        <p:txBody>
          <a:bodyPr wrap="none" rtlCol="0" anchor="t"/>
          <a:lstStyle/>
          <a:p>
            <a:pPr marL="0" indent="0" algn="ctr">
              <a:lnSpc>
                <a:spcPts val="2942"/>
              </a:lnSpc>
              <a:buNone/>
            </a:pPr>
            <a:r>
              <a:rPr lang="en-US" sz="2263" b="1" dirty="0">
                <a:solidFill>
                  <a:srgbClr val="F2B42D"/>
                </a:solidFill>
                <a:latin typeface="Nunito" pitchFamily="34" charset="0"/>
                <a:ea typeface="Nunito" pitchFamily="34" charset="-122"/>
                <a:cs typeface="Nunito" pitchFamily="34" charset="-120"/>
              </a:rPr>
              <a:t>Price</a:t>
            </a:r>
            <a:endParaRPr lang="en-US" sz="2263" dirty="0"/>
          </a:p>
        </p:txBody>
      </p:sp>
      <p:sp>
        <p:nvSpPr>
          <p:cNvPr id="10" name="Text 7"/>
          <p:cNvSpPr/>
          <p:nvPr/>
        </p:nvSpPr>
        <p:spPr>
          <a:xfrm>
            <a:off x="1092041" y="6309652"/>
            <a:ext cx="4564618" cy="1232100"/>
          </a:xfrm>
          <a:prstGeom prst="rect">
            <a:avLst/>
          </a:prstGeom>
          <a:noFill/>
          <a:ln/>
        </p:spPr>
        <p:txBody>
          <a:bodyPr wrap="square" rtlCol="0" anchor="t"/>
          <a:lstStyle/>
          <a:p>
            <a:pPr marL="0" indent="0" algn="ctr">
              <a:lnSpc>
                <a:spcPts val="3259"/>
              </a:lnSpc>
              <a:buNone/>
            </a:pPr>
            <a:r>
              <a:rPr lang="en-US" sz="1810" dirty="0">
                <a:solidFill>
                  <a:srgbClr val="FFFFFF"/>
                </a:solidFill>
                <a:latin typeface="PT Sans" pitchFamily="34" charset="0"/>
                <a:ea typeface="PT Sans" pitchFamily="34" charset="-122"/>
                <a:cs typeface="PT Sans" pitchFamily="34" charset="-120"/>
              </a:rPr>
              <a:t>Google Sites and Weebly are free, while WordPress and Wix have both free and paid options.</a:t>
            </a:r>
            <a:endParaRPr lang="en-US" sz="1810" dirty="0"/>
          </a:p>
        </p:txBody>
      </p:sp>
      <p:sp>
        <p:nvSpPr>
          <p:cNvPr id="11" name="Shape 8"/>
          <p:cNvSpPr/>
          <p:nvPr/>
        </p:nvSpPr>
        <p:spPr>
          <a:xfrm>
            <a:off x="5987117" y="3907914"/>
            <a:ext cx="28694" cy="798708"/>
          </a:xfrm>
          <a:prstGeom prst="rect">
            <a:avLst/>
          </a:prstGeom>
          <a:solidFill>
            <a:srgbClr val="D7425E"/>
          </a:solidFill>
          <a:ln/>
        </p:spPr>
        <p:txBody>
          <a:bodyPr/>
          <a:lstStyle/>
          <a:p>
            <a:endParaRPr lang="en-US"/>
          </a:p>
        </p:txBody>
      </p:sp>
      <p:sp>
        <p:nvSpPr>
          <p:cNvPr id="12" name="Shape 9"/>
          <p:cNvSpPr/>
          <p:nvPr/>
        </p:nvSpPr>
        <p:spPr>
          <a:xfrm>
            <a:off x="5742861" y="4449919"/>
            <a:ext cx="517208" cy="513405"/>
          </a:xfrm>
          <a:prstGeom prst="roundRect">
            <a:avLst>
              <a:gd name="adj" fmla="val 80608"/>
            </a:avLst>
          </a:prstGeom>
          <a:solidFill>
            <a:srgbClr val="00002E"/>
          </a:solidFill>
          <a:ln w="28694">
            <a:solidFill>
              <a:srgbClr val="D7425E"/>
            </a:solidFill>
            <a:prstDash val="solid"/>
          </a:ln>
        </p:spPr>
        <p:txBody>
          <a:bodyPr/>
          <a:lstStyle/>
          <a:p>
            <a:endParaRPr lang="en-US"/>
          </a:p>
        </p:txBody>
      </p:sp>
      <p:sp>
        <p:nvSpPr>
          <p:cNvPr id="13" name="Text 10"/>
          <p:cNvSpPr/>
          <p:nvPr/>
        </p:nvSpPr>
        <p:spPr>
          <a:xfrm>
            <a:off x="5898594" y="4484075"/>
            <a:ext cx="205740" cy="445092"/>
          </a:xfrm>
          <a:prstGeom prst="rect">
            <a:avLst/>
          </a:prstGeom>
          <a:noFill/>
          <a:ln/>
        </p:spPr>
        <p:txBody>
          <a:bodyPr wrap="none" rtlCol="0" anchor="t"/>
          <a:lstStyle/>
          <a:p>
            <a:pPr marL="0" indent="0" algn="ctr">
              <a:lnSpc>
                <a:spcPts val="3530"/>
              </a:lnSpc>
              <a:buNone/>
            </a:pPr>
            <a:r>
              <a:rPr lang="en-US" sz="2716" b="1" dirty="0">
                <a:solidFill>
                  <a:srgbClr val="D7425E"/>
                </a:solidFill>
                <a:latin typeface="Nunito" pitchFamily="34" charset="0"/>
                <a:ea typeface="Nunito" pitchFamily="34" charset="-122"/>
                <a:cs typeface="Nunito" pitchFamily="34" charset="-120"/>
              </a:rPr>
              <a:t>2</a:t>
            </a:r>
            <a:endParaRPr lang="en-US" sz="2716" dirty="0"/>
          </a:p>
        </p:txBody>
      </p:sp>
      <p:sp>
        <p:nvSpPr>
          <p:cNvPr id="14" name="Text 11"/>
          <p:cNvSpPr/>
          <p:nvPr/>
        </p:nvSpPr>
        <p:spPr>
          <a:xfrm>
            <a:off x="4851916" y="1871374"/>
            <a:ext cx="2299097" cy="370871"/>
          </a:xfrm>
          <a:prstGeom prst="rect">
            <a:avLst/>
          </a:prstGeom>
          <a:noFill/>
          <a:ln/>
        </p:spPr>
        <p:txBody>
          <a:bodyPr wrap="none" rtlCol="0" anchor="t"/>
          <a:lstStyle/>
          <a:p>
            <a:pPr marL="0" indent="0" algn="ctr">
              <a:lnSpc>
                <a:spcPts val="2942"/>
              </a:lnSpc>
              <a:buNone/>
            </a:pPr>
            <a:r>
              <a:rPr lang="en-US" sz="2263" b="1" dirty="0">
                <a:solidFill>
                  <a:srgbClr val="D7425E"/>
                </a:solidFill>
                <a:latin typeface="Nunito" pitchFamily="34" charset="0"/>
                <a:ea typeface="Nunito" pitchFamily="34" charset="-122"/>
                <a:cs typeface="Nunito" pitchFamily="34" charset="-120"/>
              </a:rPr>
              <a:t>Customization</a:t>
            </a:r>
            <a:endParaRPr lang="en-US" sz="2263" dirty="0"/>
          </a:p>
        </p:txBody>
      </p:sp>
      <p:sp>
        <p:nvSpPr>
          <p:cNvPr id="15" name="Text 12"/>
          <p:cNvSpPr/>
          <p:nvPr/>
        </p:nvSpPr>
        <p:spPr>
          <a:xfrm>
            <a:off x="3719155" y="2447535"/>
            <a:ext cx="4564737" cy="1232100"/>
          </a:xfrm>
          <a:prstGeom prst="rect">
            <a:avLst/>
          </a:prstGeom>
          <a:noFill/>
          <a:ln/>
        </p:spPr>
        <p:txBody>
          <a:bodyPr wrap="square" rtlCol="0" anchor="t"/>
          <a:lstStyle/>
          <a:p>
            <a:pPr marL="0" indent="0" algn="ctr">
              <a:lnSpc>
                <a:spcPts val="3259"/>
              </a:lnSpc>
              <a:buNone/>
            </a:pPr>
            <a:r>
              <a:rPr lang="en-US" sz="1810" dirty="0">
                <a:solidFill>
                  <a:srgbClr val="FFFFFF"/>
                </a:solidFill>
                <a:latin typeface="PT Sans" pitchFamily="34" charset="0"/>
                <a:ea typeface="PT Sans" pitchFamily="34" charset="-122"/>
                <a:cs typeface="PT Sans" pitchFamily="34" charset="-120"/>
              </a:rPr>
              <a:t>WordPress and Wix are highly customizable, while Google Sites and Weebly have a limited range of design options.</a:t>
            </a:r>
            <a:endParaRPr lang="en-US" sz="1810" dirty="0"/>
          </a:p>
        </p:txBody>
      </p:sp>
      <p:sp>
        <p:nvSpPr>
          <p:cNvPr id="16" name="Shape 13"/>
          <p:cNvSpPr/>
          <p:nvPr/>
        </p:nvSpPr>
        <p:spPr>
          <a:xfrm>
            <a:off x="8614350" y="4706503"/>
            <a:ext cx="28694" cy="798708"/>
          </a:xfrm>
          <a:prstGeom prst="rect">
            <a:avLst/>
          </a:prstGeom>
          <a:solidFill>
            <a:srgbClr val="DD785E"/>
          </a:solidFill>
          <a:ln/>
        </p:spPr>
        <p:txBody>
          <a:bodyPr/>
          <a:lstStyle/>
          <a:p>
            <a:endParaRPr lang="en-US"/>
          </a:p>
        </p:txBody>
      </p:sp>
      <p:sp>
        <p:nvSpPr>
          <p:cNvPr id="17" name="Shape 14"/>
          <p:cNvSpPr/>
          <p:nvPr/>
        </p:nvSpPr>
        <p:spPr>
          <a:xfrm>
            <a:off x="8370094" y="4449919"/>
            <a:ext cx="517208" cy="513405"/>
          </a:xfrm>
          <a:prstGeom prst="roundRect">
            <a:avLst>
              <a:gd name="adj" fmla="val 80608"/>
            </a:avLst>
          </a:prstGeom>
          <a:solidFill>
            <a:srgbClr val="00002E"/>
          </a:solidFill>
          <a:ln w="28694">
            <a:solidFill>
              <a:srgbClr val="DD785E"/>
            </a:solidFill>
            <a:prstDash val="solid"/>
          </a:ln>
        </p:spPr>
        <p:txBody>
          <a:bodyPr/>
          <a:lstStyle/>
          <a:p>
            <a:endParaRPr lang="en-US"/>
          </a:p>
        </p:txBody>
      </p:sp>
      <p:sp>
        <p:nvSpPr>
          <p:cNvPr id="18" name="Text 15"/>
          <p:cNvSpPr/>
          <p:nvPr/>
        </p:nvSpPr>
        <p:spPr>
          <a:xfrm>
            <a:off x="8525828" y="4484075"/>
            <a:ext cx="205740" cy="445092"/>
          </a:xfrm>
          <a:prstGeom prst="rect">
            <a:avLst/>
          </a:prstGeom>
          <a:noFill/>
          <a:ln/>
        </p:spPr>
        <p:txBody>
          <a:bodyPr wrap="none" rtlCol="0" anchor="t"/>
          <a:lstStyle/>
          <a:p>
            <a:pPr marL="0" indent="0" algn="ctr">
              <a:lnSpc>
                <a:spcPts val="3530"/>
              </a:lnSpc>
              <a:buNone/>
            </a:pPr>
            <a:r>
              <a:rPr lang="en-US" sz="2716" b="1" dirty="0">
                <a:solidFill>
                  <a:srgbClr val="DD785E"/>
                </a:solidFill>
                <a:latin typeface="Nunito" pitchFamily="34" charset="0"/>
                <a:ea typeface="Nunito" pitchFamily="34" charset="-122"/>
                <a:cs typeface="Nunito" pitchFamily="34" charset="-120"/>
              </a:rPr>
              <a:t>3</a:t>
            </a:r>
            <a:endParaRPr lang="en-US" sz="2716" dirty="0"/>
          </a:p>
        </p:txBody>
      </p:sp>
      <p:sp>
        <p:nvSpPr>
          <p:cNvPr id="19" name="Text 16"/>
          <p:cNvSpPr/>
          <p:nvPr/>
        </p:nvSpPr>
        <p:spPr>
          <a:xfrm>
            <a:off x="7479149" y="5733490"/>
            <a:ext cx="2299097" cy="370871"/>
          </a:xfrm>
          <a:prstGeom prst="rect">
            <a:avLst/>
          </a:prstGeom>
          <a:noFill/>
          <a:ln/>
        </p:spPr>
        <p:txBody>
          <a:bodyPr wrap="none" rtlCol="0" anchor="t"/>
          <a:lstStyle/>
          <a:p>
            <a:pPr marL="0" indent="0" algn="ctr">
              <a:lnSpc>
                <a:spcPts val="2942"/>
              </a:lnSpc>
              <a:buNone/>
            </a:pPr>
            <a:r>
              <a:rPr lang="en-US" sz="2263" b="1" dirty="0">
                <a:solidFill>
                  <a:srgbClr val="DD785E"/>
                </a:solidFill>
                <a:latin typeface="Nunito" pitchFamily="34" charset="0"/>
                <a:ea typeface="Nunito" pitchFamily="34" charset="-122"/>
                <a:cs typeface="Nunito" pitchFamily="34" charset="-120"/>
              </a:rPr>
              <a:t>Mobile Friendly</a:t>
            </a:r>
            <a:endParaRPr lang="en-US" sz="2263" dirty="0"/>
          </a:p>
        </p:txBody>
      </p:sp>
      <p:sp>
        <p:nvSpPr>
          <p:cNvPr id="20" name="Text 17"/>
          <p:cNvSpPr/>
          <p:nvPr/>
        </p:nvSpPr>
        <p:spPr>
          <a:xfrm>
            <a:off x="6346388" y="6309652"/>
            <a:ext cx="4564737" cy="1232100"/>
          </a:xfrm>
          <a:prstGeom prst="rect">
            <a:avLst/>
          </a:prstGeom>
          <a:noFill/>
          <a:ln/>
        </p:spPr>
        <p:txBody>
          <a:bodyPr wrap="square" rtlCol="0" anchor="t"/>
          <a:lstStyle/>
          <a:p>
            <a:pPr marL="0" indent="0" algn="ctr">
              <a:lnSpc>
                <a:spcPts val="3259"/>
              </a:lnSpc>
              <a:buNone/>
            </a:pPr>
            <a:r>
              <a:rPr lang="en-US" sz="1810" dirty="0">
                <a:solidFill>
                  <a:srgbClr val="FFFFFF"/>
                </a:solidFill>
                <a:latin typeface="PT Sans" pitchFamily="34" charset="0"/>
                <a:ea typeface="PT Sans" pitchFamily="34" charset="-122"/>
                <a:cs typeface="PT Sans" pitchFamily="34" charset="-120"/>
              </a:rPr>
              <a:t>Wix, WordPress, and Weebly all offer mobile-optimized websites or apps, while Google Site’s mobile compatibility is limited.</a:t>
            </a:r>
            <a:endParaRPr lang="en-US" sz="1810" dirty="0"/>
          </a:p>
        </p:txBody>
      </p:sp>
      <p:sp>
        <p:nvSpPr>
          <p:cNvPr id="21" name="Shape 18"/>
          <p:cNvSpPr/>
          <p:nvPr/>
        </p:nvSpPr>
        <p:spPr>
          <a:xfrm>
            <a:off x="11241584" y="3907914"/>
            <a:ext cx="28694" cy="798708"/>
          </a:xfrm>
          <a:prstGeom prst="rect">
            <a:avLst/>
          </a:prstGeom>
          <a:solidFill>
            <a:srgbClr val="48A8E2"/>
          </a:solidFill>
          <a:ln/>
        </p:spPr>
        <p:txBody>
          <a:bodyPr/>
          <a:lstStyle/>
          <a:p>
            <a:endParaRPr lang="en-US"/>
          </a:p>
        </p:txBody>
      </p:sp>
      <p:sp>
        <p:nvSpPr>
          <p:cNvPr id="22" name="Shape 19"/>
          <p:cNvSpPr/>
          <p:nvPr/>
        </p:nvSpPr>
        <p:spPr>
          <a:xfrm>
            <a:off x="10997327" y="4449919"/>
            <a:ext cx="517208" cy="513405"/>
          </a:xfrm>
          <a:prstGeom prst="roundRect">
            <a:avLst>
              <a:gd name="adj" fmla="val 80608"/>
            </a:avLst>
          </a:prstGeom>
          <a:solidFill>
            <a:srgbClr val="00002E"/>
          </a:solidFill>
          <a:ln w="28694">
            <a:solidFill>
              <a:srgbClr val="48A8E2"/>
            </a:solidFill>
            <a:prstDash val="solid"/>
          </a:ln>
        </p:spPr>
        <p:txBody>
          <a:bodyPr/>
          <a:lstStyle/>
          <a:p>
            <a:endParaRPr lang="en-US"/>
          </a:p>
        </p:txBody>
      </p:sp>
      <p:sp>
        <p:nvSpPr>
          <p:cNvPr id="23" name="Text 20"/>
          <p:cNvSpPr/>
          <p:nvPr/>
        </p:nvSpPr>
        <p:spPr>
          <a:xfrm>
            <a:off x="11153061" y="4484075"/>
            <a:ext cx="205740" cy="445092"/>
          </a:xfrm>
          <a:prstGeom prst="rect">
            <a:avLst/>
          </a:prstGeom>
          <a:noFill/>
          <a:ln/>
        </p:spPr>
        <p:txBody>
          <a:bodyPr wrap="none" rtlCol="0" anchor="t"/>
          <a:lstStyle/>
          <a:p>
            <a:pPr marL="0" indent="0" algn="ctr">
              <a:lnSpc>
                <a:spcPts val="3530"/>
              </a:lnSpc>
              <a:buNone/>
            </a:pPr>
            <a:r>
              <a:rPr lang="en-US" sz="2716" b="1" dirty="0">
                <a:solidFill>
                  <a:srgbClr val="48A8E2"/>
                </a:solidFill>
                <a:latin typeface="Nunito" pitchFamily="34" charset="0"/>
                <a:ea typeface="Nunito" pitchFamily="34" charset="-122"/>
                <a:cs typeface="Nunito" pitchFamily="34" charset="-120"/>
              </a:rPr>
              <a:t>4</a:t>
            </a:r>
            <a:endParaRPr lang="en-US" sz="2716" dirty="0"/>
          </a:p>
        </p:txBody>
      </p:sp>
      <p:sp>
        <p:nvSpPr>
          <p:cNvPr id="24" name="Text 21"/>
          <p:cNvSpPr/>
          <p:nvPr/>
        </p:nvSpPr>
        <p:spPr>
          <a:xfrm>
            <a:off x="10106382" y="2282074"/>
            <a:ext cx="2299097" cy="370871"/>
          </a:xfrm>
          <a:prstGeom prst="rect">
            <a:avLst/>
          </a:prstGeom>
          <a:noFill/>
          <a:ln/>
        </p:spPr>
        <p:txBody>
          <a:bodyPr wrap="none" rtlCol="0" anchor="t"/>
          <a:lstStyle/>
          <a:p>
            <a:pPr marL="0" indent="0" algn="ctr">
              <a:lnSpc>
                <a:spcPts val="2942"/>
              </a:lnSpc>
              <a:buNone/>
            </a:pPr>
            <a:r>
              <a:rPr lang="en-US" sz="2263" b="1" dirty="0">
                <a:solidFill>
                  <a:srgbClr val="48A8E2"/>
                </a:solidFill>
                <a:latin typeface="Nunito" pitchFamily="34" charset="0"/>
                <a:ea typeface="Nunito" pitchFamily="34" charset="-122"/>
                <a:cs typeface="Nunito" pitchFamily="34" charset="-120"/>
              </a:rPr>
              <a:t>Popularity</a:t>
            </a:r>
            <a:endParaRPr lang="en-US" sz="2263" dirty="0"/>
          </a:p>
        </p:txBody>
      </p:sp>
      <p:sp>
        <p:nvSpPr>
          <p:cNvPr id="25" name="Text 22"/>
          <p:cNvSpPr/>
          <p:nvPr/>
        </p:nvSpPr>
        <p:spPr>
          <a:xfrm>
            <a:off x="8973622" y="2858235"/>
            <a:ext cx="4564737" cy="821400"/>
          </a:xfrm>
          <a:prstGeom prst="rect">
            <a:avLst/>
          </a:prstGeom>
          <a:noFill/>
          <a:ln/>
        </p:spPr>
        <p:txBody>
          <a:bodyPr wrap="square" rtlCol="0" anchor="t"/>
          <a:lstStyle/>
          <a:p>
            <a:pPr marL="0" indent="0" algn="ctr">
              <a:lnSpc>
                <a:spcPts val="3259"/>
              </a:lnSpc>
              <a:buNone/>
            </a:pPr>
            <a:r>
              <a:rPr lang="en-US" sz="1810" dirty="0">
                <a:solidFill>
                  <a:srgbClr val="FFFFFF"/>
                </a:solidFill>
                <a:latin typeface="PT Sans" pitchFamily="34" charset="0"/>
                <a:ea typeface="PT Sans" pitchFamily="34" charset="-122"/>
                <a:cs typeface="PT Sans" pitchFamily="34" charset="-120"/>
              </a:rPr>
              <a:t>WordPress and Wix are two of the most widely used e-portfolio tools on the market.</a:t>
            </a:r>
            <a:endParaRPr lang="en-US" sz="181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1363262" y="1086949"/>
            <a:ext cx="8939687" cy="1317261"/>
          </a:xfr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chemeClr val="bg1"/>
                </a:solidFill>
                <a:latin typeface="Cool Sans Regular" pitchFamily="2" charset="0"/>
                <a:ea typeface="+mn-ea"/>
                <a:cs typeface="+mn-cs"/>
              </a:rPr>
              <a:t>What is assessment in e- learning?</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739486" y="2774193"/>
            <a:ext cx="10424160" cy="6035039"/>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80" dirty="0">
                <a:solidFill>
                  <a:schemeClr val="bg1"/>
                </a:solidFill>
              </a:rPr>
              <a:t>Assessment refers to evaluating learners progress and knowledge  within an online environment.</a:t>
            </a:r>
          </a:p>
          <a:p>
            <a:endParaRPr lang="en-US" sz="2880" dirty="0">
              <a:solidFill>
                <a:schemeClr val="bg1"/>
              </a:solidFill>
            </a:endParaRPr>
          </a:p>
          <a:p>
            <a:r>
              <a:rPr lang="en-US" sz="2880" dirty="0">
                <a:solidFill>
                  <a:schemeClr val="bg1"/>
                </a:solidFill>
              </a:rPr>
              <a:t>It is the process of identifying, gathering, and interpreting information about students learning.</a:t>
            </a:r>
          </a:p>
          <a:p>
            <a:endParaRPr lang="en-US" sz="2880" dirty="0">
              <a:solidFill>
                <a:schemeClr val="bg1"/>
              </a:solidFill>
            </a:endParaRPr>
          </a:p>
          <a:p>
            <a:r>
              <a:rPr lang="en-US" sz="2880" dirty="0">
                <a:solidFill>
                  <a:schemeClr val="bg1"/>
                </a:solidFill>
              </a:rPr>
              <a:t>It provides insight into the quality and effectiveness of training and can take many forms, such as test, quiz, assignment, presentation, project etc.</a:t>
            </a:r>
          </a:p>
        </p:txBody>
      </p:sp>
    </p:spTree>
    <p:extLst>
      <p:ext uri="{BB962C8B-B14F-4D97-AF65-F5344CB8AC3E}">
        <p14:creationId xmlns:p14="http://schemas.microsoft.com/office/powerpoint/2010/main" val="609680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endParaRPr lang="en-US"/>
          </a:p>
        </p:txBody>
      </p:sp>
      <p:sp>
        <p:nvSpPr>
          <p:cNvPr id="4" name="Text 1"/>
          <p:cNvSpPr/>
          <p:nvPr/>
        </p:nvSpPr>
        <p:spPr>
          <a:xfrm>
            <a:off x="885230" y="944905"/>
            <a:ext cx="11856720" cy="761597"/>
          </a:xfrm>
          <a:prstGeom prst="rect">
            <a:avLst/>
          </a:prstGeom>
          <a:noFill/>
          <a:ln/>
        </p:spPr>
        <p:txBody>
          <a:bodyPr wrap="none" rtlCol="0" anchor="t"/>
          <a:lstStyle/>
          <a:p>
            <a:pPr marL="0" indent="0">
              <a:lnSpc>
                <a:spcPts val="6042"/>
              </a:lnSpc>
              <a:buNone/>
            </a:pPr>
            <a:r>
              <a:rPr lang="en-US" sz="4647" b="1" dirty="0">
                <a:solidFill>
                  <a:srgbClr val="FFFFFF"/>
                </a:solidFill>
                <a:latin typeface="Nunito" pitchFamily="34" charset="0"/>
                <a:ea typeface="Nunito" pitchFamily="34" charset="-122"/>
                <a:cs typeface="Nunito" pitchFamily="34" charset="-120"/>
              </a:rPr>
              <a:t>Key Features to Look for in E-portfolio Tools</a:t>
            </a:r>
            <a:endParaRPr lang="en-US" sz="4647" dirty="0"/>
          </a:p>
        </p:txBody>
      </p:sp>
      <p:sp>
        <p:nvSpPr>
          <p:cNvPr id="5" name="Shape 2"/>
          <p:cNvSpPr/>
          <p:nvPr/>
        </p:nvSpPr>
        <p:spPr>
          <a:xfrm>
            <a:off x="885230" y="2222035"/>
            <a:ext cx="4129326" cy="2805760"/>
          </a:xfrm>
          <a:prstGeom prst="roundRect">
            <a:avLst>
              <a:gd name="adj" fmla="val 15146"/>
            </a:avLst>
          </a:prstGeom>
          <a:solidFill>
            <a:srgbClr val="00002E"/>
          </a:solidFill>
          <a:ln w="29408">
            <a:solidFill>
              <a:srgbClr val="F2B42D"/>
            </a:solidFill>
            <a:prstDash val="solid"/>
          </a:ln>
        </p:spPr>
        <p:txBody>
          <a:bodyPr/>
          <a:lstStyle/>
          <a:p>
            <a:endParaRPr lang="en-US"/>
          </a:p>
        </p:txBody>
      </p:sp>
      <p:sp>
        <p:nvSpPr>
          <p:cNvPr id="6" name="Text 3"/>
          <p:cNvSpPr/>
          <p:nvPr/>
        </p:nvSpPr>
        <p:spPr>
          <a:xfrm>
            <a:off x="1150620" y="2485473"/>
            <a:ext cx="2360771" cy="380799"/>
          </a:xfrm>
          <a:prstGeom prst="rect">
            <a:avLst/>
          </a:prstGeom>
          <a:noFill/>
          <a:ln/>
        </p:spPr>
        <p:txBody>
          <a:bodyPr wrap="none" rtlCol="0" anchor="t"/>
          <a:lstStyle/>
          <a:p>
            <a:pPr marL="0" indent="0">
              <a:lnSpc>
                <a:spcPts val="3021"/>
              </a:lnSpc>
              <a:buNone/>
            </a:pPr>
            <a:r>
              <a:rPr lang="en-US" sz="2324" b="1" dirty="0">
                <a:solidFill>
                  <a:srgbClr val="F2B42D"/>
                </a:solidFill>
                <a:latin typeface="Nunito" pitchFamily="34" charset="0"/>
                <a:ea typeface="Nunito" pitchFamily="34" charset="-122"/>
                <a:cs typeface="Nunito" pitchFamily="34" charset="-120"/>
              </a:rPr>
              <a:t>Flexibility</a:t>
            </a:r>
            <a:endParaRPr lang="en-US" sz="2324" dirty="0"/>
          </a:p>
        </p:txBody>
      </p:sp>
      <p:sp>
        <p:nvSpPr>
          <p:cNvPr id="7" name="Text 4"/>
          <p:cNvSpPr/>
          <p:nvPr/>
        </p:nvSpPr>
        <p:spPr>
          <a:xfrm>
            <a:off x="1150620" y="3077118"/>
            <a:ext cx="3598545" cy="126542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The tool should be flexible and versatile, providing scope for creativity and personalization.</a:t>
            </a:r>
            <a:endParaRPr lang="en-US" sz="1859" dirty="0"/>
          </a:p>
        </p:txBody>
      </p:sp>
      <p:sp>
        <p:nvSpPr>
          <p:cNvPr id="8" name="Shape 5"/>
          <p:cNvSpPr/>
          <p:nvPr/>
        </p:nvSpPr>
        <p:spPr>
          <a:xfrm>
            <a:off x="5250537" y="2222035"/>
            <a:ext cx="4129326" cy="2805760"/>
          </a:xfrm>
          <a:prstGeom prst="roundRect">
            <a:avLst>
              <a:gd name="adj" fmla="val 15146"/>
            </a:avLst>
          </a:prstGeom>
          <a:solidFill>
            <a:srgbClr val="00002E"/>
          </a:solidFill>
          <a:ln w="29408">
            <a:solidFill>
              <a:srgbClr val="D7425E"/>
            </a:solidFill>
            <a:prstDash val="solid"/>
          </a:ln>
        </p:spPr>
        <p:txBody>
          <a:bodyPr/>
          <a:lstStyle/>
          <a:p>
            <a:endParaRPr lang="en-US"/>
          </a:p>
        </p:txBody>
      </p:sp>
      <p:sp>
        <p:nvSpPr>
          <p:cNvPr id="9" name="Text 6"/>
          <p:cNvSpPr/>
          <p:nvPr/>
        </p:nvSpPr>
        <p:spPr>
          <a:xfrm>
            <a:off x="5515928" y="2485473"/>
            <a:ext cx="3086100" cy="380799"/>
          </a:xfrm>
          <a:prstGeom prst="rect">
            <a:avLst/>
          </a:prstGeom>
          <a:noFill/>
          <a:ln/>
        </p:spPr>
        <p:txBody>
          <a:bodyPr wrap="none" rtlCol="0" anchor="t"/>
          <a:lstStyle/>
          <a:p>
            <a:pPr marL="0" indent="0">
              <a:lnSpc>
                <a:spcPts val="3021"/>
              </a:lnSpc>
              <a:buNone/>
            </a:pPr>
            <a:r>
              <a:rPr lang="en-US" sz="2324" b="1" dirty="0">
                <a:solidFill>
                  <a:srgbClr val="D7425E"/>
                </a:solidFill>
                <a:latin typeface="Nunito" pitchFamily="34" charset="0"/>
                <a:ea typeface="Nunito" pitchFamily="34" charset="-122"/>
                <a:cs typeface="Nunito" pitchFamily="34" charset="-120"/>
              </a:rPr>
              <a:t>User-Friendly Interface</a:t>
            </a:r>
            <a:endParaRPr lang="en-US" sz="2324" dirty="0"/>
          </a:p>
        </p:txBody>
      </p:sp>
      <p:sp>
        <p:nvSpPr>
          <p:cNvPr id="10" name="Text 7"/>
          <p:cNvSpPr/>
          <p:nvPr/>
        </p:nvSpPr>
        <p:spPr>
          <a:xfrm>
            <a:off x="5515928" y="3077118"/>
            <a:ext cx="3598545" cy="1687238"/>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The platform should be easy to use, with a straightforward user interface and drag-and-drop functionality.</a:t>
            </a:r>
            <a:endParaRPr lang="en-US" sz="1859" dirty="0"/>
          </a:p>
        </p:txBody>
      </p:sp>
      <p:sp>
        <p:nvSpPr>
          <p:cNvPr id="11" name="Shape 8"/>
          <p:cNvSpPr/>
          <p:nvPr/>
        </p:nvSpPr>
        <p:spPr>
          <a:xfrm>
            <a:off x="9615845" y="2222035"/>
            <a:ext cx="4129326" cy="2805760"/>
          </a:xfrm>
          <a:prstGeom prst="roundRect">
            <a:avLst>
              <a:gd name="adj" fmla="val 15146"/>
            </a:avLst>
          </a:prstGeom>
          <a:solidFill>
            <a:srgbClr val="00002E"/>
          </a:solidFill>
          <a:ln w="29408">
            <a:solidFill>
              <a:srgbClr val="DD785E"/>
            </a:solidFill>
            <a:prstDash val="solid"/>
          </a:ln>
        </p:spPr>
        <p:txBody>
          <a:bodyPr/>
          <a:lstStyle/>
          <a:p>
            <a:endParaRPr lang="en-US"/>
          </a:p>
        </p:txBody>
      </p:sp>
      <p:sp>
        <p:nvSpPr>
          <p:cNvPr id="12" name="Text 9"/>
          <p:cNvSpPr/>
          <p:nvPr/>
        </p:nvSpPr>
        <p:spPr>
          <a:xfrm>
            <a:off x="9881235" y="2485473"/>
            <a:ext cx="2360771" cy="380799"/>
          </a:xfrm>
          <a:prstGeom prst="rect">
            <a:avLst/>
          </a:prstGeom>
          <a:noFill/>
          <a:ln/>
        </p:spPr>
        <p:txBody>
          <a:bodyPr wrap="none" rtlCol="0" anchor="t"/>
          <a:lstStyle/>
          <a:p>
            <a:pPr marL="0" indent="0">
              <a:lnSpc>
                <a:spcPts val="3021"/>
              </a:lnSpc>
              <a:buNone/>
            </a:pPr>
            <a:r>
              <a:rPr lang="en-US" sz="2324" b="1" dirty="0">
                <a:solidFill>
                  <a:srgbClr val="DD785E"/>
                </a:solidFill>
                <a:latin typeface="Nunito" pitchFamily="34" charset="0"/>
                <a:ea typeface="Nunito" pitchFamily="34" charset="-122"/>
                <a:cs typeface="Nunito" pitchFamily="34" charset="-120"/>
              </a:rPr>
              <a:t>Robust Security</a:t>
            </a:r>
            <a:endParaRPr lang="en-US" sz="2324" dirty="0"/>
          </a:p>
        </p:txBody>
      </p:sp>
      <p:sp>
        <p:nvSpPr>
          <p:cNvPr id="13" name="Text 10"/>
          <p:cNvSpPr/>
          <p:nvPr/>
        </p:nvSpPr>
        <p:spPr>
          <a:xfrm>
            <a:off x="9881235" y="3077118"/>
            <a:ext cx="3598545" cy="1687238"/>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The tool should be secure, with features such as identity verification, access control, and backups to protect your work.</a:t>
            </a:r>
            <a:endParaRPr lang="en-US" sz="1859" dirty="0"/>
          </a:p>
        </p:txBody>
      </p:sp>
      <p:sp>
        <p:nvSpPr>
          <p:cNvPr id="14" name="Shape 11"/>
          <p:cNvSpPr/>
          <p:nvPr/>
        </p:nvSpPr>
        <p:spPr>
          <a:xfrm>
            <a:off x="885230" y="5262042"/>
            <a:ext cx="12859941" cy="1962141"/>
          </a:xfrm>
          <a:prstGeom prst="roundRect">
            <a:avLst>
              <a:gd name="adj" fmla="val 21658"/>
            </a:avLst>
          </a:prstGeom>
          <a:solidFill>
            <a:srgbClr val="00002E"/>
          </a:solidFill>
          <a:ln w="29408">
            <a:solidFill>
              <a:srgbClr val="48A8E2"/>
            </a:solidFill>
            <a:prstDash val="solid"/>
          </a:ln>
        </p:spPr>
        <p:txBody>
          <a:bodyPr/>
          <a:lstStyle/>
          <a:p>
            <a:endParaRPr lang="en-US"/>
          </a:p>
        </p:txBody>
      </p:sp>
      <p:sp>
        <p:nvSpPr>
          <p:cNvPr id="15" name="Text 12"/>
          <p:cNvSpPr/>
          <p:nvPr/>
        </p:nvSpPr>
        <p:spPr>
          <a:xfrm>
            <a:off x="1150620" y="5525481"/>
            <a:ext cx="3672840" cy="380799"/>
          </a:xfrm>
          <a:prstGeom prst="rect">
            <a:avLst/>
          </a:prstGeom>
          <a:noFill/>
          <a:ln/>
        </p:spPr>
        <p:txBody>
          <a:bodyPr wrap="none" rtlCol="0" anchor="t"/>
          <a:lstStyle/>
          <a:p>
            <a:pPr marL="0" indent="0">
              <a:lnSpc>
                <a:spcPts val="3021"/>
              </a:lnSpc>
              <a:buNone/>
            </a:pPr>
            <a:r>
              <a:rPr lang="en-US" sz="2324" b="1" dirty="0">
                <a:solidFill>
                  <a:srgbClr val="48A8E2"/>
                </a:solidFill>
                <a:latin typeface="Nunito" pitchFamily="34" charset="0"/>
                <a:ea typeface="Nunito" pitchFamily="34" charset="-122"/>
                <a:cs typeface="Nunito" pitchFamily="34" charset="-120"/>
              </a:rPr>
              <a:t>Integration with other tools</a:t>
            </a:r>
            <a:endParaRPr lang="en-US" sz="2324" dirty="0"/>
          </a:p>
        </p:txBody>
      </p:sp>
      <p:sp>
        <p:nvSpPr>
          <p:cNvPr id="16" name="Text 13"/>
          <p:cNvSpPr/>
          <p:nvPr/>
        </p:nvSpPr>
        <p:spPr>
          <a:xfrm>
            <a:off x="1150620" y="6117125"/>
            <a:ext cx="12329160" cy="843619"/>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The tool should integrate well with other tools such as social media platforms and applications like DropBox, Google Drive, etc.</a:t>
            </a:r>
            <a:endParaRPr lang="en-US" sz="1859"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15" name="Title 1">
            <a:extLst>
              <a:ext uri="{FF2B5EF4-FFF2-40B4-BE49-F238E27FC236}">
                <a16:creationId xmlns:a16="http://schemas.microsoft.com/office/drawing/2014/main" id="{DAD7699E-3280-B086-7F56-DAAE4631EC12}"/>
              </a:ext>
            </a:extLst>
          </p:cNvPr>
          <p:cNvSpPr txBox="1">
            <a:spLocks/>
          </p:cNvSpPr>
          <p:nvPr/>
        </p:nvSpPr>
        <p:spPr>
          <a:xfrm>
            <a:off x="218546" y="1103779"/>
            <a:ext cx="8761413" cy="7069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a:solidFill>
                  <a:schemeClr val="bg1"/>
                </a:solidFill>
                <a:latin typeface="Cool Sans Regular" pitchFamily="2" charset="0"/>
              </a:rPr>
              <a:t>Advantages of E-portfolio</a:t>
            </a:r>
          </a:p>
        </p:txBody>
      </p:sp>
      <p:sp>
        <p:nvSpPr>
          <p:cNvPr id="16" name="Content Placeholder 2">
            <a:extLst>
              <a:ext uri="{FF2B5EF4-FFF2-40B4-BE49-F238E27FC236}">
                <a16:creationId xmlns:a16="http://schemas.microsoft.com/office/drawing/2014/main" id="{0181EAAD-189F-0057-359A-2FA5F7BCD0B1}"/>
              </a:ext>
            </a:extLst>
          </p:cNvPr>
          <p:cNvSpPr txBox="1">
            <a:spLocks/>
          </p:cNvSpPr>
          <p:nvPr/>
        </p:nvSpPr>
        <p:spPr>
          <a:xfrm>
            <a:off x="1080395" y="2525255"/>
            <a:ext cx="11237730" cy="466382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mj-lt"/>
              <a:buAutoNum type="arabicPeriod"/>
            </a:pPr>
            <a:r>
              <a:rPr lang="en-US" sz="3000" dirty="0">
                <a:solidFill>
                  <a:schemeClr val="bg1"/>
                </a:solidFill>
              </a:rPr>
              <a:t>A well-executed e-portfolio program is a very good tool for higher education. </a:t>
            </a:r>
          </a:p>
          <a:p>
            <a:pPr algn="just">
              <a:buFont typeface="+mj-lt"/>
              <a:buAutoNum type="arabicPeriod"/>
            </a:pPr>
            <a:r>
              <a:rPr lang="en-US" sz="3000" kern="500" dirty="0">
                <a:solidFill>
                  <a:schemeClr val="bg1"/>
                </a:solidFill>
              </a:rPr>
              <a:t>It builds learners personal and academic growth as they complete complex activities.</a:t>
            </a:r>
          </a:p>
          <a:p>
            <a:pPr algn="just">
              <a:buFont typeface="+mj-lt"/>
              <a:buAutoNum type="arabicPeriod"/>
            </a:pPr>
            <a:r>
              <a:rPr lang="en-US" sz="3000" dirty="0">
                <a:solidFill>
                  <a:schemeClr val="bg1"/>
                </a:solidFill>
              </a:rPr>
              <a:t>It facilitates the integration of learning as students connect learning across courses.</a:t>
            </a:r>
          </a:p>
          <a:p>
            <a:pPr algn="just">
              <a:buFont typeface="+mj-lt"/>
              <a:buAutoNum type="arabicPeriod"/>
            </a:pPr>
            <a:r>
              <a:rPr lang="en-US" sz="3000" dirty="0">
                <a:solidFill>
                  <a:schemeClr val="bg1"/>
                </a:solidFill>
              </a:rPr>
              <a:t>It helps students plan their own academic pathways as they understand what they know and are able to do and what they still need to learn.</a:t>
            </a:r>
          </a:p>
          <a:p>
            <a:endParaRPr lang="en-US" dirty="0">
              <a:solidFill>
                <a:schemeClr val="bg1"/>
              </a:solidFill>
            </a:endParaRPr>
          </a:p>
        </p:txBody>
      </p:sp>
      <p:sp>
        <p:nvSpPr>
          <p:cNvPr id="17" name="Rectangle 16">
            <a:extLst>
              <a:ext uri="{FF2B5EF4-FFF2-40B4-BE49-F238E27FC236}">
                <a16:creationId xmlns:a16="http://schemas.microsoft.com/office/drawing/2014/main" id="{61F32E58-48E1-6656-07F0-9552FE6FBDF6}"/>
              </a:ext>
            </a:extLst>
          </p:cNvPr>
          <p:cNvSpPr/>
          <p:nvPr/>
        </p:nvSpPr>
        <p:spPr>
          <a:xfrm>
            <a:off x="1246095" y="1906724"/>
            <a:ext cx="901895" cy="169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64FBA8E-1735-1CE5-6B3E-9D74400E46D2}"/>
              </a:ext>
            </a:extLst>
          </p:cNvPr>
          <p:cNvSpPr/>
          <p:nvPr/>
        </p:nvSpPr>
        <p:spPr>
          <a:xfrm>
            <a:off x="2215139" y="1910578"/>
            <a:ext cx="901895" cy="1690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19" name="Rectangle 18">
            <a:extLst>
              <a:ext uri="{FF2B5EF4-FFF2-40B4-BE49-F238E27FC236}">
                <a16:creationId xmlns:a16="http://schemas.microsoft.com/office/drawing/2014/main" id="{1261B876-ED8F-52E8-4345-4B26B7DD1772}"/>
              </a:ext>
            </a:extLst>
          </p:cNvPr>
          <p:cNvSpPr/>
          <p:nvPr/>
        </p:nvSpPr>
        <p:spPr>
          <a:xfrm>
            <a:off x="3184183" y="1914432"/>
            <a:ext cx="901895" cy="16906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160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endParaRPr lang="en-US"/>
          </a:p>
        </p:txBody>
      </p:sp>
      <p:sp>
        <p:nvSpPr>
          <p:cNvPr id="4" name="Text 1"/>
          <p:cNvSpPr/>
          <p:nvPr/>
        </p:nvSpPr>
        <p:spPr>
          <a:xfrm>
            <a:off x="6371630" y="2684382"/>
            <a:ext cx="4721662" cy="761597"/>
          </a:xfrm>
          <a:prstGeom prst="rect">
            <a:avLst/>
          </a:prstGeom>
          <a:noFill/>
          <a:ln/>
        </p:spPr>
        <p:txBody>
          <a:bodyPr wrap="none" rtlCol="0" anchor="t"/>
          <a:lstStyle/>
          <a:p>
            <a:pPr marL="0" indent="0">
              <a:lnSpc>
                <a:spcPts val="6042"/>
              </a:lnSpc>
              <a:buNone/>
            </a:pPr>
            <a:r>
              <a:rPr lang="en-US" sz="4647" b="1" dirty="0">
                <a:solidFill>
                  <a:srgbClr val="FFFFFF"/>
                </a:solidFill>
                <a:latin typeface="Nunito" pitchFamily="34" charset="0"/>
                <a:ea typeface="Nunito" pitchFamily="34" charset="-122"/>
                <a:cs typeface="Nunito" pitchFamily="34" charset="-120"/>
              </a:rPr>
              <a:t>Conclusion</a:t>
            </a:r>
            <a:endParaRPr lang="en-US" sz="4647" dirty="0"/>
          </a:p>
        </p:txBody>
      </p:sp>
      <p:sp>
        <p:nvSpPr>
          <p:cNvPr id="5" name="Text 2"/>
          <p:cNvSpPr/>
          <p:nvPr/>
        </p:nvSpPr>
        <p:spPr>
          <a:xfrm>
            <a:off x="6371630" y="3797468"/>
            <a:ext cx="7373541" cy="1687238"/>
          </a:xfrm>
          <a:prstGeom prst="rect">
            <a:avLst/>
          </a:prstGeom>
          <a:noFill/>
          <a:ln/>
        </p:spPr>
        <p:txBody>
          <a:bodyPr wrap="square" rtlCol="0" anchor="t"/>
          <a:lstStyle/>
          <a:p>
            <a:pPr marL="0" indent="0">
              <a:lnSpc>
                <a:spcPts val="3346"/>
              </a:lnSpc>
              <a:buNone/>
            </a:pPr>
            <a:r>
              <a:rPr lang="en-US" sz="1859" dirty="0">
                <a:solidFill>
                  <a:srgbClr val="FFFFFF"/>
                </a:solidFill>
                <a:latin typeface="PT Sans" pitchFamily="34" charset="0"/>
                <a:ea typeface="PT Sans" pitchFamily="34" charset="-122"/>
                <a:cs typeface="PT Sans" pitchFamily="34" charset="-120"/>
              </a:rPr>
              <a:t>Creating an e-portfolio can be the first step towards an outstanding career. It is a powerful instrument that can help students in demonstrating their achievements, skills, and development, both to themselves and to potential employers.</a:t>
            </a:r>
            <a:endParaRPr lang="en-US" sz="1859" dirty="0"/>
          </a:p>
        </p:txBody>
      </p:sp>
      <p:pic>
        <p:nvPicPr>
          <p:cNvPr id="6" name="Image 1" descr="preencoded.png"/>
          <p:cNvPicPr>
            <a:picLocks noChangeAspect="1"/>
          </p:cNvPicPr>
          <p:nvPr/>
        </p:nvPicPr>
        <p:blipFill>
          <a:blip r:embed="rId4"/>
          <a:stretch>
            <a:fillRect/>
          </a:stretch>
        </p:blipFill>
        <p:spPr>
          <a:xfrm>
            <a:off x="0" y="0"/>
            <a:ext cx="5486400" cy="8169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5" name="object 3">
            <a:extLst>
              <a:ext uri="{FF2B5EF4-FFF2-40B4-BE49-F238E27FC236}">
                <a16:creationId xmlns:a16="http://schemas.microsoft.com/office/drawing/2014/main" id="{3E8B6419-55ED-3AF4-F750-33389DC46E09}"/>
              </a:ext>
            </a:extLst>
          </p:cNvPr>
          <p:cNvSpPr txBox="1">
            <a:spLocks/>
          </p:cNvSpPr>
          <p:nvPr/>
        </p:nvSpPr>
        <p:spPr>
          <a:xfrm>
            <a:off x="144696" y="1046398"/>
            <a:ext cx="7338695" cy="2308965"/>
          </a:xfrm>
          <a:prstGeom prst="rect">
            <a:avLst/>
          </a:prstGeom>
        </p:spPr>
        <p:txBody>
          <a:bodyPr vert="horz" wrap="square" lIns="0" tIns="15875"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125"/>
              </a:spcBef>
            </a:pPr>
            <a:r>
              <a:rPr lang="en-US" sz="14900" b="1" spc="815" dirty="0">
                <a:solidFill>
                  <a:srgbClr val="FFFFFF"/>
                </a:solidFill>
                <a:latin typeface="Bebas Neue" panose="020B0606020202050201" pitchFamily="34" charset="0"/>
              </a:rPr>
              <a:t>T</a:t>
            </a:r>
            <a:r>
              <a:rPr lang="en-US" sz="14900" b="1" spc="390" dirty="0">
                <a:solidFill>
                  <a:srgbClr val="FFFFFF"/>
                </a:solidFill>
                <a:latin typeface="Bebas Neue" panose="020B0606020202050201" pitchFamily="34" charset="0"/>
              </a:rPr>
              <a:t>h</a:t>
            </a:r>
            <a:r>
              <a:rPr lang="en-US" sz="14900" b="1" spc="-50" dirty="0">
                <a:solidFill>
                  <a:srgbClr val="FFFFFF"/>
                </a:solidFill>
                <a:latin typeface="Bebas Neue" panose="020B0606020202050201" pitchFamily="34" charset="0"/>
              </a:rPr>
              <a:t>a</a:t>
            </a:r>
            <a:r>
              <a:rPr lang="en-US" sz="14900" b="1" spc="335" dirty="0">
                <a:solidFill>
                  <a:srgbClr val="FFFFFF"/>
                </a:solidFill>
                <a:latin typeface="Bebas Neue" panose="020B0606020202050201" pitchFamily="34" charset="0"/>
              </a:rPr>
              <a:t>n</a:t>
            </a:r>
            <a:r>
              <a:rPr lang="en-US" sz="14900" b="1" spc="270" dirty="0">
                <a:solidFill>
                  <a:srgbClr val="FFFFFF"/>
                </a:solidFill>
                <a:latin typeface="Bebas Neue" panose="020B0606020202050201" pitchFamily="34" charset="0"/>
              </a:rPr>
              <a:t>k</a:t>
            </a:r>
            <a:r>
              <a:rPr lang="en-US" sz="14900" b="1" spc="204" dirty="0">
                <a:solidFill>
                  <a:srgbClr val="FFFFFF"/>
                </a:solidFill>
                <a:latin typeface="Bebas Neue" panose="020B0606020202050201" pitchFamily="34" charset="0"/>
              </a:rPr>
              <a:t>s</a:t>
            </a:r>
            <a:r>
              <a:rPr lang="en-US" sz="14900" spc="-425" dirty="0">
                <a:solidFill>
                  <a:srgbClr val="FFFFFF"/>
                </a:solidFill>
                <a:latin typeface="Bebas Neue" panose="020B0606020202050201" pitchFamily="34" charset="0"/>
              </a:rPr>
              <a:t>!</a:t>
            </a:r>
            <a:endParaRPr lang="en-US" sz="14900" dirty="0">
              <a:latin typeface="Bebas Neue" panose="020B0606020202050201" pitchFamily="34" charset="0"/>
            </a:endParaRPr>
          </a:p>
        </p:txBody>
      </p:sp>
      <p:sp>
        <p:nvSpPr>
          <p:cNvPr id="6" name="object 4">
            <a:extLst>
              <a:ext uri="{FF2B5EF4-FFF2-40B4-BE49-F238E27FC236}">
                <a16:creationId xmlns:a16="http://schemas.microsoft.com/office/drawing/2014/main" id="{628AD4C8-4F07-CBEA-143A-D068F34487CB}"/>
              </a:ext>
            </a:extLst>
          </p:cNvPr>
          <p:cNvSpPr txBox="1"/>
          <p:nvPr/>
        </p:nvSpPr>
        <p:spPr>
          <a:xfrm>
            <a:off x="1176034" y="3171815"/>
            <a:ext cx="4826635" cy="818044"/>
          </a:xfrm>
          <a:prstGeom prst="rect">
            <a:avLst/>
          </a:prstGeom>
        </p:spPr>
        <p:txBody>
          <a:bodyPr vert="horz" wrap="square" lIns="0" tIns="4445" rIns="0" bIns="0" rtlCol="0">
            <a:spAutoFit/>
          </a:bodyPr>
          <a:lstStyle/>
          <a:p>
            <a:pPr marL="12700" marR="5080">
              <a:lnSpc>
                <a:spcPct val="101899"/>
              </a:lnSpc>
              <a:spcBef>
                <a:spcPts val="35"/>
              </a:spcBef>
            </a:pPr>
            <a:r>
              <a:rPr sz="2700" spc="145" dirty="0">
                <a:solidFill>
                  <a:srgbClr val="FFFFFF"/>
                </a:solidFill>
                <a:latin typeface="Verdana"/>
                <a:cs typeface="Verdana"/>
              </a:rPr>
              <a:t>D</a:t>
            </a:r>
            <a:r>
              <a:rPr sz="2700" spc="50" dirty="0">
                <a:solidFill>
                  <a:srgbClr val="FFFFFF"/>
                </a:solidFill>
                <a:latin typeface="Verdana"/>
                <a:cs typeface="Verdana"/>
              </a:rPr>
              <a:t>o</a:t>
            </a:r>
            <a:r>
              <a:rPr sz="2700" spc="-245" dirty="0">
                <a:solidFill>
                  <a:srgbClr val="FFFFFF"/>
                </a:solidFill>
                <a:latin typeface="Verdana"/>
                <a:cs typeface="Verdana"/>
              </a:rPr>
              <a:t> </a:t>
            </a:r>
            <a:r>
              <a:rPr sz="2700" spc="-180" dirty="0">
                <a:solidFill>
                  <a:srgbClr val="FFFFFF"/>
                </a:solidFill>
                <a:latin typeface="Verdana"/>
                <a:cs typeface="Verdana"/>
              </a:rPr>
              <a:t>y</a:t>
            </a:r>
            <a:r>
              <a:rPr sz="2700" spc="50" dirty="0">
                <a:solidFill>
                  <a:srgbClr val="FFFFFF"/>
                </a:solidFill>
                <a:latin typeface="Verdana"/>
                <a:cs typeface="Verdana"/>
              </a:rPr>
              <a:t>o</a:t>
            </a:r>
            <a:r>
              <a:rPr sz="2700" spc="105" dirty="0">
                <a:solidFill>
                  <a:srgbClr val="FFFFFF"/>
                </a:solidFill>
                <a:latin typeface="Verdana"/>
                <a:cs typeface="Verdana"/>
              </a:rPr>
              <a:t>u</a:t>
            </a:r>
            <a:r>
              <a:rPr sz="2700" spc="-245" dirty="0">
                <a:solidFill>
                  <a:srgbClr val="FFFFFF"/>
                </a:solidFill>
                <a:latin typeface="Verdana"/>
                <a:cs typeface="Verdana"/>
              </a:rPr>
              <a:t> </a:t>
            </a:r>
            <a:r>
              <a:rPr sz="2700" spc="114" dirty="0">
                <a:solidFill>
                  <a:srgbClr val="FFFFFF"/>
                </a:solidFill>
                <a:latin typeface="Verdana"/>
                <a:cs typeface="Verdana"/>
              </a:rPr>
              <a:t>h</a:t>
            </a:r>
            <a:r>
              <a:rPr sz="2700" spc="-60" dirty="0">
                <a:solidFill>
                  <a:srgbClr val="FFFFFF"/>
                </a:solidFill>
                <a:latin typeface="Verdana"/>
                <a:cs typeface="Verdana"/>
              </a:rPr>
              <a:t>a</a:t>
            </a:r>
            <a:r>
              <a:rPr sz="2700" spc="-180" dirty="0">
                <a:solidFill>
                  <a:srgbClr val="FFFFFF"/>
                </a:solidFill>
                <a:latin typeface="Verdana"/>
                <a:cs typeface="Verdana"/>
              </a:rPr>
              <a:t>v</a:t>
            </a:r>
            <a:r>
              <a:rPr sz="2700" spc="20" dirty="0">
                <a:solidFill>
                  <a:srgbClr val="FFFFFF"/>
                </a:solidFill>
                <a:latin typeface="Verdana"/>
                <a:cs typeface="Verdana"/>
              </a:rPr>
              <a:t>e</a:t>
            </a:r>
            <a:r>
              <a:rPr sz="2700" spc="-245" dirty="0">
                <a:solidFill>
                  <a:srgbClr val="FFFFFF"/>
                </a:solidFill>
                <a:latin typeface="Verdana"/>
                <a:cs typeface="Verdana"/>
              </a:rPr>
              <a:t> </a:t>
            </a:r>
            <a:r>
              <a:rPr sz="2700" spc="-30" dirty="0">
                <a:solidFill>
                  <a:srgbClr val="FFFFFF"/>
                </a:solidFill>
                <a:latin typeface="Verdana"/>
                <a:cs typeface="Verdana"/>
              </a:rPr>
              <a:t>a</a:t>
            </a:r>
            <a:r>
              <a:rPr sz="2700" spc="85" dirty="0">
                <a:solidFill>
                  <a:srgbClr val="FFFFFF"/>
                </a:solidFill>
                <a:latin typeface="Verdana"/>
                <a:cs typeface="Verdana"/>
              </a:rPr>
              <a:t>n</a:t>
            </a:r>
            <a:r>
              <a:rPr sz="2700" spc="-135" dirty="0">
                <a:solidFill>
                  <a:srgbClr val="FFFFFF"/>
                </a:solidFill>
                <a:latin typeface="Verdana"/>
                <a:cs typeface="Verdana"/>
              </a:rPr>
              <a:t>y</a:t>
            </a:r>
            <a:r>
              <a:rPr sz="2700" spc="-245" dirty="0">
                <a:solidFill>
                  <a:srgbClr val="FFFFFF"/>
                </a:solidFill>
                <a:latin typeface="Verdana"/>
                <a:cs typeface="Verdana"/>
              </a:rPr>
              <a:t> </a:t>
            </a:r>
            <a:r>
              <a:rPr sz="2700" spc="145" dirty="0">
                <a:solidFill>
                  <a:srgbClr val="FFFFFF"/>
                </a:solidFill>
                <a:latin typeface="Verdana"/>
                <a:cs typeface="Verdana"/>
              </a:rPr>
              <a:t>q</a:t>
            </a:r>
            <a:r>
              <a:rPr sz="2700" spc="105" dirty="0">
                <a:solidFill>
                  <a:srgbClr val="FFFFFF"/>
                </a:solidFill>
                <a:latin typeface="Verdana"/>
                <a:cs typeface="Verdana"/>
              </a:rPr>
              <a:t>u</a:t>
            </a:r>
            <a:r>
              <a:rPr sz="2700" spc="20" dirty="0">
                <a:solidFill>
                  <a:srgbClr val="FFFFFF"/>
                </a:solidFill>
                <a:latin typeface="Verdana"/>
                <a:cs typeface="Verdana"/>
              </a:rPr>
              <a:t>e</a:t>
            </a:r>
            <a:r>
              <a:rPr sz="2700" spc="-90" dirty="0">
                <a:solidFill>
                  <a:srgbClr val="FFFFFF"/>
                </a:solidFill>
                <a:latin typeface="Verdana"/>
                <a:cs typeface="Verdana"/>
              </a:rPr>
              <a:t>s</a:t>
            </a:r>
            <a:r>
              <a:rPr sz="2700" spc="30" dirty="0">
                <a:solidFill>
                  <a:srgbClr val="FFFFFF"/>
                </a:solidFill>
                <a:latin typeface="Verdana"/>
                <a:cs typeface="Verdana"/>
              </a:rPr>
              <a:t>t</a:t>
            </a:r>
            <a:r>
              <a:rPr sz="2700" spc="-15" dirty="0">
                <a:solidFill>
                  <a:srgbClr val="FFFFFF"/>
                </a:solidFill>
                <a:latin typeface="Verdana"/>
                <a:cs typeface="Verdana"/>
              </a:rPr>
              <a:t>i</a:t>
            </a:r>
            <a:r>
              <a:rPr sz="2700" spc="50" dirty="0">
                <a:solidFill>
                  <a:srgbClr val="FFFFFF"/>
                </a:solidFill>
                <a:latin typeface="Verdana"/>
                <a:cs typeface="Verdana"/>
              </a:rPr>
              <a:t>o</a:t>
            </a:r>
            <a:r>
              <a:rPr sz="2700" spc="114" dirty="0">
                <a:solidFill>
                  <a:srgbClr val="FFFFFF"/>
                </a:solidFill>
                <a:latin typeface="Verdana"/>
                <a:cs typeface="Verdana"/>
              </a:rPr>
              <a:t>n</a:t>
            </a:r>
            <a:r>
              <a:rPr sz="2700" spc="-140" dirty="0">
                <a:solidFill>
                  <a:srgbClr val="FFFFFF"/>
                </a:solidFill>
                <a:latin typeface="Verdana"/>
                <a:cs typeface="Verdana"/>
              </a:rPr>
              <a:t>s</a:t>
            </a:r>
            <a:r>
              <a:rPr sz="2700" spc="40" dirty="0">
                <a:solidFill>
                  <a:srgbClr val="FFFFFF"/>
                </a:solidFill>
                <a:latin typeface="Verdana"/>
                <a:cs typeface="Verdana"/>
              </a:rPr>
              <a:t>?  </a:t>
            </a:r>
            <a:r>
              <a:rPr lang="en-US" sz="2700" spc="40" dirty="0">
                <a:solidFill>
                  <a:srgbClr val="FFFFFF"/>
                </a:solidFill>
                <a:latin typeface="Verdana"/>
                <a:cs typeface="Verdana"/>
              </a:rPr>
              <a:t>dtisp2020@gmail.com</a:t>
            </a:r>
            <a:endParaRPr sz="2700" dirty="0">
              <a:latin typeface="Verdana"/>
              <a:cs typeface="Verdana"/>
            </a:endParaRPr>
          </a:p>
        </p:txBody>
      </p:sp>
      <p:sp>
        <p:nvSpPr>
          <p:cNvPr id="7" name="object 5">
            <a:extLst>
              <a:ext uri="{FF2B5EF4-FFF2-40B4-BE49-F238E27FC236}">
                <a16:creationId xmlns:a16="http://schemas.microsoft.com/office/drawing/2014/main" id="{9E9624C7-6FAA-89BC-0AB5-79B95A066774}"/>
              </a:ext>
            </a:extLst>
          </p:cNvPr>
          <p:cNvSpPr/>
          <p:nvPr/>
        </p:nvSpPr>
        <p:spPr>
          <a:xfrm>
            <a:off x="2633430" y="4559481"/>
            <a:ext cx="685800" cy="685800"/>
          </a:xfrm>
          <a:custGeom>
            <a:avLst/>
            <a:gdLst/>
            <a:ahLst/>
            <a:cxnLst/>
            <a:rect l="l" t="t" r="r" b="b"/>
            <a:pathLst>
              <a:path w="685800" h="685800">
                <a:moveTo>
                  <a:pt x="685799" y="685799"/>
                </a:moveTo>
                <a:lnTo>
                  <a:pt x="471192" y="685799"/>
                </a:lnTo>
                <a:lnTo>
                  <a:pt x="471192" y="417304"/>
                </a:lnTo>
                <a:lnTo>
                  <a:pt x="560375" y="417304"/>
                </a:lnTo>
                <a:lnTo>
                  <a:pt x="572294" y="309991"/>
                </a:lnTo>
                <a:lnTo>
                  <a:pt x="471192" y="309991"/>
                </a:lnTo>
                <a:lnTo>
                  <a:pt x="471192" y="238455"/>
                </a:lnTo>
                <a:lnTo>
                  <a:pt x="474231" y="221912"/>
                </a:lnTo>
                <a:lnTo>
                  <a:pt x="482277" y="208769"/>
                </a:lnTo>
                <a:lnTo>
                  <a:pt x="493723" y="200098"/>
                </a:lnTo>
                <a:lnTo>
                  <a:pt x="506960" y="196970"/>
                </a:lnTo>
                <a:lnTo>
                  <a:pt x="578496" y="196970"/>
                </a:lnTo>
                <a:lnTo>
                  <a:pt x="578496" y="101585"/>
                </a:lnTo>
                <a:lnTo>
                  <a:pt x="483112" y="101585"/>
                </a:lnTo>
                <a:lnTo>
                  <a:pt x="436715" y="110960"/>
                </a:lnTo>
                <a:lnTo>
                  <a:pt x="398814" y="136519"/>
                </a:lnTo>
                <a:lnTo>
                  <a:pt x="373254" y="174417"/>
                </a:lnTo>
                <a:lnTo>
                  <a:pt x="363879" y="220808"/>
                </a:lnTo>
                <a:lnTo>
                  <a:pt x="363879" y="309991"/>
                </a:lnTo>
                <a:lnTo>
                  <a:pt x="274223" y="309991"/>
                </a:lnTo>
                <a:lnTo>
                  <a:pt x="274223" y="417304"/>
                </a:lnTo>
                <a:lnTo>
                  <a:pt x="363879" y="417304"/>
                </a:lnTo>
                <a:lnTo>
                  <a:pt x="363879" y="685799"/>
                </a:lnTo>
                <a:lnTo>
                  <a:pt x="0" y="685799"/>
                </a:lnTo>
                <a:lnTo>
                  <a:pt x="0" y="0"/>
                </a:lnTo>
                <a:lnTo>
                  <a:pt x="685799" y="0"/>
                </a:lnTo>
                <a:lnTo>
                  <a:pt x="685799" y="685799"/>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C04C0D27-3829-FF7C-C6D2-573A15F372FF}"/>
              </a:ext>
            </a:extLst>
          </p:cNvPr>
          <p:cNvSpPr/>
          <p:nvPr/>
        </p:nvSpPr>
        <p:spPr>
          <a:xfrm>
            <a:off x="3814044" y="4559480"/>
            <a:ext cx="676275" cy="685800"/>
          </a:xfrm>
          <a:custGeom>
            <a:avLst/>
            <a:gdLst/>
            <a:ahLst/>
            <a:cxnLst/>
            <a:rect l="l" t="t" r="r" b="b"/>
            <a:pathLst>
              <a:path w="676275" h="685800">
                <a:moveTo>
                  <a:pt x="676275" y="685799"/>
                </a:moveTo>
                <a:lnTo>
                  <a:pt x="0" y="685799"/>
                </a:lnTo>
                <a:lnTo>
                  <a:pt x="0" y="0"/>
                </a:lnTo>
                <a:lnTo>
                  <a:pt x="676275" y="0"/>
                </a:lnTo>
                <a:lnTo>
                  <a:pt x="676275" y="143080"/>
                </a:lnTo>
                <a:lnTo>
                  <a:pt x="433286" y="143080"/>
                </a:lnTo>
                <a:lnTo>
                  <a:pt x="394869" y="151463"/>
                </a:lnTo>
                <a:lnTo>
                  <a:pt x="373126" y="166919"/>
                </a:lnTo>
                <a:lnTo>
                  <a:pt x="124811" y="166919"/>
                </a:lnTo>
                <a:lnTo>
                  <a:pt x="118597" y="178228"/>
                </a:lnTo>
                <a:lnTo>
                  <a:pt x="110693" y="207999"/>
                </a:lnTo>
                <a:lnTo>
                  <a:pt x="117203" y="250017"/>
                </a:lnTo>
                <a:lnTo>
                  <a:pt x="145047" y="286152"/>
                </a:lnTo>
                <a:lnTo>
                  <a:pt x="106778" y="286152"/>
                </a:lnTo>
                <a:lnTo>
                  <a:pt x="107276" y="299475"/>
                </a:lnTo>
                <a:lnTo>
                  <a:pt x="115025" y="330144"/>
                </a:lnTo>
                <a:lnTo>
                  <a:pt x="139413" y="364212"/>
                </a:lnTo>
                <a:lnTo>
                  <a:pt x="189825" y="387728"/>
                </a:lnTo>
                <a:lnTo>
                  <a:pt x="186614" y="388623"/>
                </a:lnTo>
                <a:lnTo>
                  <a:pt x="177308" y="390592"/>
                </a:lnTo>
                <a:lnTo>
                  <a:pt x="162397" y="392560"/>
                </a:lnTo>
                <a:lnTo>
                  <a:pt x="142371" y="393455"/>
                </a:lnTo>
                <a:lnTo>
                  <a:pt x="146390" y="403829"/>
                </a:lnTo>
                <a:lnTo>
                  <a:pt x="160998" y="427079"/>
                </a:lnTo>
                <a:lnTo>
                  <a:pt x="190022" y="451402"/>
                </a:lnTo>
                <a:lnTo>
                  <a:pt x="237289" y="464991"/>
                </a:lnTo>
                <a:lnTo>
                  <a:pt x="228611" y="471818"/>
                </a:lnTo>
                <a:lnTo>
                  <a:pt x="203944" y="486837"/>
                </a:lnTo>
                <a:lnTo>
                  <a:pt x="165333" y="501856"/>
                </a:lnTo>
                <a:lnTo>
                  <a:pt x="127566" y="506961"/>
                </a:lnTo>
                <a:lnTo>
                  <a:pt x="89218" y="506961"/>
                </a:lnTo>
                <a:lnTo>
                  <a:pt x="125795" y="526885"/>
                </a:lnTo>
                <a:lnTo>
                  <a:pt x="164021" y="541891"/>
                </a:lnTo>
                <a:lnTo>
                  <a:pt x="203406" y="551354"/>
                </a:lnTo>
                <a:lnTo>
                  <a:pt x="243460" y="554648"/>
                </a:lnTo>
                <a:lnTo>
                  <a:pt x="676275" y="554648"/>
                </a:lnTo>
                <a:lnTo>
                  <a:pt x="676275" y="685799"/>
                </a:lnTo>
                <a:close/>
              </a:path>
              <a:path w="676275" h="685800">
                <a:moveTo>
                  <a:pt x="510171" y="178848"/>
                </a:moveTo>
                <a:lnTo>
                  <a:pt x="494887" y="163199"/>
                </a:lnTo>
                <a:lnTo>
                  <a:pt x="476176" y="152021"/>
                </a:lnTo>
                <a:lnTo>
                  <a:pt x="455242" y="145315"/>
                </a:lnTo>
                <a:lnTo>
                  <a:pt x="433286" y="143080"/>
                </a:lnTo>
                <a:lnTo>
                  <a:pt x="676275" y="143080"/>
                </a:lnTo>
                <a:lnTo>
                  <a:pt x="676275" y="149272"/>
                </a:lnTo>
                <a:lnTo>
                  <a:pt x="575658" y="149272"/>
                </a:lnTo>
                <a:lnTo>
                  <a:pt x="571484" y="151322"/>
                </a:lnTo>
                <a:lnTo>
                  <a:pt x="560058" y="156727"/>
                </a:lnTo>
                <a:lnTo>
                  <a:pt x="543026" y="164366"/>
                </a:lnTo>
                <a:lnTo>
                  <a:pt x="522032" y="173121"/>
                </a:lnTo>
                <a:lnTo>
                  <a:pt x="516342" y="173121"/>
                </a:lnTo>
                <a:lnTo>
                  <a:pt x="510171" y="178848"/>
                </a:lnTo>
                <a:close/>
              </a:path>
              <a:path w="676275" h="685800">
                <a:moveTo>
                  <a:pt x="528203" y="208889"/>
                </a:moveTo>
                <a:lnTo>
                  <a:pt x="537156" y="204604"/>
                </a:lnTo>
                <a:lnTo>
                  <a:pt x="551757" y="192494"/>
                </a:lnTo>
                <a:lnTo>
                  <a:pt x="566445" y="173677"/>
                </a:lnTo>
                <a:lnTo>
                  <a:pt x="575658" y="149272"/>
                </a:lnTo>
                <a:lnTo>
                  <a:pt x="676275" y="149272"/>
                </a:lnTo>
                <a:lnTo>
                  <a:pt x="676275" y="196970"/>
                </a:lnTo>
                <a:lnTo>
                  <a:pt x="587528" y="196970"/>
                </a:lnTo>
                <a:lnTo>
                  <a:pt x="582392" y="198832"/>
                </a:lnTo>
                <a:lnTo>
                  <a:pt x="568895" y="202929"/>
                </a:lnTo>
                <a:lnTo>
                  <a:pt x="549884" y="207026"/>
                </a:lnTo>
                <a:lnTo>
                  <a:pt x="528203" y="208889"/>
                </a:lnTo>
                <a:close/>
              </a:path>
              <a:path w="676275" h="685800">
                <a:moveTo>
                  <a:pt x="332207" y="268505"/>
                </a:moveTo>
                <a:lnTo>
                  <a:pt x="280661" y="260217"/>
                </a:lnTo>
                <a:lnTo>
                  <a:pt x="232053" y="243883"/>
                </a:lnTo>
                <a:lnTo>
                  <a:pt x="177726" y="214112"/>
                </a:lnTo>
                <a:lnTo>
                  <a:pt x="124811" y="166919"/>
                </a:lnTo>
                <a:lnTo>
                  <a:pt x="373126" y="166919"/>
                </a:lnTo>
                <a:lnTo>
                  <a:pt x="362637" y="174376"/>
                </a:lnTo>
                <a:lnTo>
                  <a:pt x="340459" y="208467"/>
                </a:lnTo>
                <a:lnTo>
                  <a:pt x="332279" y="250017"/>
                </a:lnTo>
                <a:lnTo>
                  <a:pt x="332207" y="268505"/>
                </a:lnTo>
                <a:close/>
              </a:path>
              <a:path w="676275" h="685800">
                <a:moveTo>
                  <a:pt x="676275" y="554648"/>
                </a:moveTo>
                <a:lnTo>
                  <a:pt x="243460" y="554648"/>
                </a:lnTo>
                <a:lnTo>
                  <a:pt x="290628" y="550809"/>
                </a:lnTo>
                <a:lnTo>
                  <a:pt x="335721" y="539674"/>
                </a:lnTo>
                <a:lnTo>
                  <a:pt x="378057" y="521814"/>
                </a:lnTo>
                <a:lnTo>
                  <a:pt x="416955" y="497803"/>
                </a:lnTo>
                <a:lnTo>
                  <a:pt x="451737" y="468212"/>
                </a:lnTo>
                <a:lnTo>
                  <a:pt x="481720" y="433613"/>
                </a:lnTo>
                <a:lnTo>
                  <a:pt x="506225" y="394579"/>
                </a:lnTo>
                <a:lnTo>
                  <a:pt x="524571" y="351681"/>
                </a:lnTo>
                <a:lnTo>
                  <a:pt x="536078" y="305493"/>
                </a:lnTo>
                <a:lnTo>
                  <a:pt x="540065" y="256586"/>
                </a:lnTo>
                <a:lnTo>
                  <a:pt x="540065" y="244657"/>
                </a:lnTo>
                <a:lnTo>
                  <a:pt x="546613" y="239687"/>
                </a:lnTo>
                <a:lnTo>
                  <a:pt x="561482" y="227431"/>
                </a:lnTo>
                <a:lnTo>
                  <a:pt x="577508" y="211865"/>
                </a:lnTo>
                <a:lnTo>
                  <a:pt x="587528" y="196970"/>
                </a:lnTo>
                <a:lnTo>
                  <a:pt x="676275" y="196970"/>
                </a:lnTo>
                <a:lnTo>
                  <a:pt x="676275" y="554648"/>
                </a:lnTo>
                <a:close/>
              </a:path>
              <a:path w="676275" h="685800">
                <a:moveTo>
                  <a:pt x="154232" y="298071"/>
                </a:moveTo>
                <a:lnTo>
                  <a:pt x="150155" y="297885"/>
                </a:lnTo>
                <a:lnTo>
                  <a:pt x="139405" y="296582"/>
                </a:lnTo>
                <a:lnTo>
                  <a:pt x="124205" y="293043"/>
                </a:lnTo>
                <a:lnTo>
                  <a:pt x="106778" y="286152"/>
                </a:lnTo>
                <a:lnTo>
                  <a:pt x="145047" y="286152"/>
                </a:lnTo>
                <a:lnTo>
                  <a:pt x="154232" y="298071"/>
                </a:lnTo>
                <a:close/>
              </a:path>
              <a:path w="676275" h="685800">
                <a:moveTo>
                  <a:pt x="114827" y="508683"/>
                </a:moveTo>
                <a:lnTo>
                  <a:pt x="108599" y="508581"/>
                </a:lnTo>
                <a:lnTo>
                  <a:pt x="102253" y="508268"/>
                </a:lnTo>
                <a:lnTo>
                  <a:pt x="95791" y="507732"/>
                </a:lnTo>
                <a:lnTo>
                  <a:pt x="89218" y="506961"/>
                </a:lnTo>
                <a:lnTo>
                  <a:pt x="127566" y="506961"/>
                </a:lnTo>
                <a:lnTo>
                  <a:pt x="114827" y="508683"/>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CE8B2A42-92B9-1671-208B-97E0484AB2EC}"/>
              </a:ext>
            </a:extLst>
          </p:cNvPr>
          <p:cNvSpPr/>
          <p:nvPr/>
        </p:nvSpPr>
        <p:spPr>
          <a:xfrm>
            <a:off x="1452851" y="4559490"/>
            <a:ext cx="685800" cy="685800"/>
          </a:xfrm>
          <a:custGeom>
            <a:avLst/>
            <a:gdLst/>
            <a:ahLst/>
            <a:cxnLst/>
            <a:rect l="l" t="t" r="r" b="b"/>
            <a:pathLst>
              <a:path w="685800" h="685800">
                <a:moveTo>
                  <a:pt x="685800" y="685799"/>
                </a:moveTo>
                <a:lnTo>
                  <a:pt x="0" y="685799"/>
                </a:lnTo>
                <a:lnTo>
                  <a:pt x="0" y="0"/>
                </a:lnTo>
                <a:lnTo>
                  <a:pt x="685800" y="0"/>
                </a:lnTo>
                <a:lnTo>
                  <a:pt x="685800" y="113504"/>
                </a:lnTo>
                <a:lnTo>
                  <a:pt x="226536" y="113504"/>
                </a:lnTo>
                <a:lnTo>
                  <a:pt x="183724" y="122782"/>
                </a:lnTo>
                <a:lnTo>
                  <a:pt x="147664" y="147662"/>
                </a:lnTo>
                <a:lnTo>
                  <a:pt x="122782" y="183719"/>
                </a:lnTo>
                <a:lnTo>
                  <a:pt x="113505" y="226525"/>
                </a:lnTo>
                <a:lnTo>
                  <a:pt x="113505" y="453061"/>
                </a:lnTo>
                <a:lnTo>
                  <a:pt x="122782" y="499459"/>
                </a:lnTo>
                <a:lnTo>
                  <a:pt x="147664" y="537360"/>
                </a:lnTo>
                <a:lnTo>
                  <a:pt x="183724" y="562920"/>
                </a:lnTo>
                <a:lnTo>
                  <a:pt x="226536" y="572294"/>
                </a:lnTo>
                <a:lnTo>
                  <a:pt x="685800" y="572294"/>
                </a:lnTo>
                <a:lnTo>
                  <a:pt x="685800" y="685799"/>
                </a:lnTo>
                <a:close/>
              </a:path>
              <a:path w="685800" h="685800">
                <a:moveTo>
                  <a:pt x="685800" y="572294"/>
                </a:moveTo>
                <a:lnTo>
                  <a:pt x="453072" y="572294"/>
                </a:lnTo>
                <a:lnTo>
                  <a:pt x="499463" y="562920"/>
                </a:lnTo>
                <a:lnTo>
                  <a:pt x="537361" y="537360"/>
                </a:lnTo>
                <a:lnTo>
                  <a:pt x="562920" y="499459"/>
                </a:lnTo>
                <a:lnTo>
                  <a:pt x="572294" y="453061"/>
                </a:lnTo>
                <a:lnTo>
                  <a:pt x="572294" y="226525"/>
                </a:lnTo>
                <a:lnTo>
                  <a:pt x="562920" y="183719"/>
                </a:lnTo>
                <a:lnTo>
                  <a:pt x="537361" y="147662"/>
                </a:lnTo>
                <a:lnTo>
                  <a:pt x="499463" y="122782"/>
                </a:lnTo>
                <a:lnTo>
                  <a:pt x="453072" y="113504"/>
                </a:lnTo>
                <a:lnTo>
                  <a:pt x="685800" y="113504"/>
                </a:lnTo>
                <a:lnTo>
                  <a:pt x="685800" y="572294"/>
                </a:lnTo>
                <a:close/>
              </a:path>
              <a:path w="685800" h="685800">
                <a:moveTo>
                  <a:pt x="453072" y="518880"/>
                </a:moveTo>
                <a:lnTo>
                  <a:pt x="226536" y="518880"/>
                </a:lnTo>
                <a:lnTo>
                  <a:pt x="201238" y="513625"/>
                </a:lnTo>
                <a:lnTo>
                  <a:pt x="180456" y="499383"/>
                </a:lnTo>
                <a:lnTo>
                  <a:pt x="166380" y="478435"/>
                </a:lnTo>
                <a:lnTo>
                  <a:pt x="161201" y="453061"/>
                </a:lnTo>
                <a:lnTo>
                  <a:pt x="161201" y="226525"/>
                </a:lnTo>
                <a:lnTo>
                  <a:pt x="166380" y="201227"/>
                </a:lnTo>
                <a:lnTo>
                  <a:pt x="180456" y="180445"/>
                </a:lnTo>
                <a:lnTo>
                  <a:pt x="201238" y="166370"/>
                </a:lnTo>
                <a:lnTo>
                  <a:pt x="226536" y="161191"/>
                </a:lnTo>
                <a:lnTo>
                  <a:pt x="453072" y="161191"/>
                </a:lnTo>
                <a:lnTo>
                  <a:pt x="478444" y="166370"/>
                </a:lnTo>
                <a:lnTo>
                  <a:pt x="499389" y="180445"/>
                </a:lnTo>
                <a:lnTo>
                  <a:pt x="506454" y="190757"/>
                </a:lnTo>
                <a:lnTo>
                  <a:pt x="464991" y="190757"/>
                </a:lnTo>
                <a:lnTo>
                  <a:pt x="452926" y="193777"/>
                </a:lnTo>
                <a:lnTo>
                  <a:pt x="443590" y="201313"/>
                </a:lnTo>
                <a:lnTo>
                  <a:pt x="437563" y="211084"/>
                </a:lnTo>
                <a:lnTo>
                  <a:pt x="435425" y="220808"/>
                </a:lnTo>
                <a:lnTo>
                  <a:pt x="436438" y="226525"/>
                </a:lnTo>
                <a:lnTo>
                  <a:pt x="340041" y="226525"/>
                </a:lnTo>
                <a:lnTo>
                  <a:pt x="297155" y="235878"/>
                </a:lnTo>
                <a:lnTo>
                  <a:pt x="260932" y="260925"/>
                </a:lnTo>
                <a:lnTo>
                  <a:pt x="235887" y="297149"/>
                </a:lnTo>
                <a:lnTo>
                  <a:pt x="226536" y="340031"/>
                </a:lnTo>
                <a:lnTo>
                  <a:pt x="235887" y="386228"/>
                </a:lnTo>
                <a:lnTo>
                  <a:pt x="260932" y="424151"/>
                </a:lnTo>
                <a:lnTo>
                  <a:pt x="297155" y="449822"/>
                </a:lnTo>
                <a:lnTo>
                  <a:pt x="340041" y="459264"/>
                </a:lnTo>
                <a:lnTo>
                  <a:pt x="517596" y="459264"/>
                </a:lnTo>
                <a:lnTo>
                  <a:pt x="513627" y="478435"/>
                </a:lnTo>
                <a:lnTo>
                  <a:pt x="499389" y="499383"/>
                </a:lnTo>
                <a:lnTo>
                  <a:pt x="478444" y="513625"/>
                </a:lnTo>
                <a:lnTo>
                  <a:pt x="453072" y="518880"/>
                </a:lnTo>
                <a:close/>
              </a:path>
              <a:path w="685800" h="685800">
                <a:moveTo>
                  <a:pt x="518880" y="250374"/>
                </a:moveTo>
                <a:lnTo>
                  <a:pt x="464991" y="250374"/>
                </a:lnTo>
                <a:lnTo>
                  <a:pt x="473746" y="248236"/>
                </a:lnTo>
                <a:lnTo>
                  <a:pt x="481385" y="242209"/>
                </a:lnTo>
                <a:lnTo>
                  <a:pt x="486789" y="232872"/>
                </a:lnTo>
                <a:lnTo>
                  <a:pt x="488839" y="220808"/>
                </a:lnTo>
                <a:lnTo>
                  <a:pt x="486789" y="211084"/>
                </a:lnTo>
                <a:lnTo>
                  <a:pt x="481385" y="201313"/>
                </a:lnTo>
                <a:lnTo>
                  <a:pt x="473746" y="193777"/>
                </a:lnTo>
                <a:lnTo>
                  <a:pt x="464991" y="190757"/>
                </a:lnTo>
                <a:lnTo>
                  <a:pt x="506454" y="190757"/>
                </a:lnTo>
                <a:lnTo>
                  <a:pt x="513627" y="201227"/>
                </a:lnTo>
                <a:lnTo>
                  <a:pt x="518880" y="226525"/>
                </a:lnTo>
                <a:lnTo>
                  <a:pt x="518880" y="250374"/>
                </a:lnTo>
                <a:close/>
              </a:path>
              <a:path w="685800" h="685800">
                <a:moveTo>
                  <a:pt x="517596" y="459264"/>
                </a:moveTo>
                <a:lnTo>
                  <a:pt x="340041" y="459264"/>
                </a:lnTo>
                <a:lnTo>
                  <a:pt x="386234" y="449822"/>
                </a:lnTo>
                <a:lnTo>
                  <a:pt x="424157" y="424151"/>
                </a:lnTo>
                <a:lnTo>
                  <a:pt x="449831" y="386228"/>
                </a:lnTo>
                <a:lnTo>
                  <a:pt x="459273" y="340031"/>
                </a:lnTo>
                <a:lnTo>
                  <a:pt x="449831" y="297149"/>
                </a:lnTo>
                <a:lnTo>
                  <a:pt x="424157" y="260925"/>
                </a:lnTo>
                <a:lnTo>
                  <a:pt x="386234" y="235878"/>
                </a:lnTo>
                <a:lnTo>
                  <a:pt x="340041" y="226525"/>
                </a:lnTo>
                <a:lnTo>
                  <a:pt x="436438" y="226525"/>
                </a:lnTo>
                <a:lnTo>
                  <a:pt x="437563" y="232872"/>
                </a:lnTo>
                <a:lnTo>
                  <a:pt x="443590" y="242209"/>
                </a:lnTo>
                <a:lnTo>
                  <a:pt x="452926" y="248236"/>
                </a:lnTo>
                <a:lnTo>
                  <a:pt x="464991" y="250374"/>
                </a:lnTo>
                <a:lnTo>
                  <a:pt x="518880" y="250374"/>
                </a:lnTo>
                <a:lnTo>
                  <a:pt x="518880" y="453061"/>
                </a:lnTo>
                <a:lnTo>
                  <a:pt x="517596" y="459264"/>
                </a:lnTo>
                <a:close/>
              </a:path>
              <a:path w="685800" h="685800">
                <a:moveTo>
                  <a:pt x="340041" y="411576"/>
                </a:moveTo>
                <a:lnTo>
                  <a:pt x="314667" y="406232"/>
                </a:lnTo>
                <a:lnTo>
                  <a:pt x="293719" y="391364"/>
                </a:lnTo>
                <a:lnTo>
                  <a:pt x="279477" y="368716"/>
                </a:lnTo>
                <a:lnTo>
                  <a:pt x="274223" y="340031"/>
                </a:lnTo>
                <a:lnTo>
                  <a:pt x="279477" y="314659"/>
                </a:lnTo>
                <a:lnTo>
                  <a:pt x="293719" y="293714"/>
                </a:lnTo>
                <a:lnTo>
                  <a:pt x="314667" y="279475"/>
                </a:lnTo>
                <a:lnTo>
                  <a:pt x="340041" y="274223"/>
                </a:lnTo>
                <a:lnTo>
                  <a:pt x="368724" y="279475"/>
                </a:lnTo>
                <a:lnTo>
                  <a:pt x="391369" y="293714"/>
                </a:lnTo>
                <a:lnTo>
                  <a:pt x="406234" y="314659"/>
                </a:lnTo>
                <a:lnTo>
                  <a:pt x="411576" y="340031"/>
                </a:lnTo>
                <a:lnTo>
                  <a:pt x="406234" y="368716"/>
                </a:lnTo>
                <a:lnTo>
                  <a:pt x="391369" y="391364"/>
                </a:lnTo>
                <a:lnTo>
                  <a:pt x="368724" y="406232"/>
                </a:lnTo>
                <a:lnTo>
                  <a:pt x="340041" y="411576"/>
                </a:lnTo>
                <a:close/>
              </a:path>
            </a:pathLst>
          </a:custGeom>
          <a:solidFill>
            <a:srgbClr val="FFFFFF"/>
          </a:solidFill>
        </p:spPr>
        <p:txBody>
          <a:bodyPr wrap="square" lIns="0" tIns="0" rIns="0" bIns="0" rtlCol="0"/>
          <a:lstStyle/>
          <a:p>
            <a:endParaRPr/>
          </a:p>
        </p:txBody>
      </p:sp>
      <p:pic>
        <p:nvPicPr>
          <p:cNvPr id="10" name="Picture 9">
            <a:extLst>
              <a:ext uri="{FF2B5EF4-FFF2-40B4-BE49-F238E27FC236}">
                <a16:creationId xmlns:a16="http://schemas.microsoft.com/office/drawing/2014/main" id="{1666138F-DE0D-F8DA-869F-AF7EB80B6F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4006" y="1374037"/>
            <a:ext cx="3082816" cy="4004578"/>
          </a:xfrm>
          <a:prstGeom prst="rect">
            <a:avLst/>
          </a:prstGeom>
        </p:spPr>
      </p:pic>
      <p:sp>
        <p:nvSpPr>
          <p:cNvPr id="11" name="object 3">
            <a:extLst>
              <a:ext uri="{FF2B5EF4-FFF2-40B4-BE49-F238E27FC236}">
                <a16:creationId xmlns:a16="http://schemas.microsoft.com/office/drawing/2014/main" id="{4466052A-D5F1-C1B1-4A03-09E04E711315}"/>
              </a:ext>
            </a:extLst>
          </p:cNvPr>
          <p:cNvSpPr txBox="1">
            <a:spLocks/>
          </p:cNvSpPr>
          <p:nvPr/>
        </p:nvSpPr>
        <p:spPr>
          <a:xfrm>
            <a:off x="6262998" y="5476690"/>
            <a:ext cx="5144699" cy="631583"/>
          </a:xfrm>
          <a:prstGeom prst="rect">
            <a:avLst/>
          </a:prstGeom>
        </p:spPr>
        <p:txBody>
          <a:bodyPr vert="horz" wrap="square" lIns="0" tIns="15875"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125"/>
              </a:spcBef>
            </a:pPr>
            <a:r>
              <a:rPr lang="en-US" sz="4000" dirty="0">
                <a:solidFill>
                  <a:schemeClr val="bg1"/>
                </a:solidFill>
                <a:latin typeface="Bebas Neue" panose="020B0606020202050201" pitchFamily="34" charset="0"/>
              </a:rPr>
              <a:t>Personal details</a:t>
            </a:r>
          </a:p>
        </p:txBody>
      </p:sp>
      <p:pic>
        <p:nvPicPr>
          <p:cNvPr id="12" name="Picture 11">
            <a:extLst>
              <a:ext uri="{FF2B5EF4-FFF2-40B4-BE49-F238E27FC236}">
                <a16:creationId xmlns:a16="http://schemas.microsoft.com/office/drawing/2014/main" id="{9B7784C8-B35B-039C-C6E4-108EEFCAA285}"/>
              </a:ext>
            </a:extLst>
          </p:cNvPr>
          <p:cNvPicPr>
            <a:picLocks noChangeAspect="1"/>
          </p:cNvPicPr>
          <p:nvPr/>
        </p:nvPicPr>
        <p:blipFill>
          <a:blip r:embed="rId5"/>
          <a:stretch>
            <a:fillRect/>
          </a:stretch>
        </p:blipFill>
        <p:spPr>
          <a:xfrm>
            <a:off x="11148159" y="2096284"/>
            <a:ext cx="2151062" cy="2151062"/>
          </a:xfrm>
          <a:prstGeom prst="rect">
            <a:avLst/>
          </a:prstGeom>
        </p:spPr>
      </p:pic>
    </p:spTree>
    <p:extLst>
      <p:ext uri="{BB962C8B-B14F-4D97-AF65-F5344CB8AC3E}">
        <p14:creationId xmlns:p14="http://schemas.microsoft.com/office/powerpoint/2010/main" val="4033789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961268" y="1076241"/>
            <a:ext cx="8939687" cy="1317261"/>
          </a:xfr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Cool Sans Regular" pitchFamily="2" charset="0"/>
                <a:ea typeface="+mn-ea"/>
                <a:cs typeface="+mn-cs"/>
              </a:rPr>
              <a:t>ICT In Assessment</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570487" y="2241606"/>
            <a:ext cx="11943493" cy="6035039"/>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80" dirty="0">
                <a:solidFill>
                  <a:schemeClr val="bg1"/>
                </a:solidFill>
              </a:rPr>
              <a:t>It is the backbone for teaching and learning.</a:t>
            </a:r>
          </a:p>
          <a:p>
            <a:endParaRPr lang="en-US" sz="2880" dirty="0">
              <a:solidFill>
                <a:schemeClr val="bg1"/>
              </a:solidFill>
            </a:endParaRPr>
          </a:p>
          <a:p>
            <a:r>
              <a:rPr lang="en-US" sz="2880" dirty="0">
                <a:solidFill>
                  <a:schemeClr val="bg1"/>
                </a:solidFill>
              </a:rPr>
              <a:t>Children confidence is increased by technology enabled evaluation since they receive rapid feedback on their learning.</a:t>
            </a:r>
          </a:p>
          <a:p>
            <a:endParaRPr lang="en-US" sz="2880" dirty="0">
              <a:solidFill>
                <a:schemeClr val="bg1"/>
              </a:solidFill>
            </a:endParaRPr>
          </a:p>
          <a:p>
            <a:r>
              <a:rPr lang="en-US" sz="2880" dirty="0">
                <a:solidFill>
                  <a:schemeClr val="bg1"/>
                </a:solidFill>
              </a:rPr>
              <a:t>Assessment basically helps  to improve learning and also set direction for ongoing teaching and learning process.</a:t>
            </a:r>
          </a:p>
          <a:p>
            <a:endParaRPr lang="en-US" sz="2880" dirty="0">
              <a:solidFill>
                <a:schemeClr val="bg1"/>
              </a:solidFill>
            </a:endParaRPr>
          </a:p>
          <a:p>
            <a:r>
              <a:rPr lang="en-US" sz="2880" dirty="0">
                <a:solidFill>
                  <a:schemeClr val="bg1"/>
                </a:solidFill>
              </a:rPr>
              <a:t>Assessment involves using wide variety of method and tools to evaluate, measure and document the student learning.</a:t>
            </a:r>
          </a:p>
          <a:p>
            <a:endParaRPr lang="en-US" sz="3600" dirty="0">
              <a:solidFill>
                <a:schemeClr val="bg1"/>
              </a:solidFill>
            </a:endParaRPr>
          </a:p>
        </p:txBody>
      </p:sp>
    </p:spTree>
    <p:extLst>
      <p:ext uri="{BB962C8B-B14F-4D97-AF65-F5344CB8AC3E}">
        <p14:creationId xmlns:p14="http://schemas.microsoft.com/office/powerpoint/2010/main" val="3184975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737984" y="1062035"/>
            <a:ext cx="8939687" cy="1317261"/>
          </a:xfr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Cool Sans Regular" pitchFamily="2" charset="0"/>
                <a:ea typeface="+mn-ea"/>
                <a:cs typeface="+mn-cs"/>
              </a:rPr>
              <a:t>Types of assessment</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570487" y="2241606"/>
            <a:ext cx="11943493" cy="6035039"/>
          </a:xfr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80" dirty="0">
                <a:solidFill>
                  <a:schemeClr val="bg1"/>
                </a:solidFill>
              </a:rPr>
              <a:t>Formative assessment</a:t>
            </a:r>
          </a:p>
          <a:p>
            <a:r>
              <a:rPr lang="en-US" sz="2880" dirty="0">
                <a:solidFill>
                  <a:schemeClr val="bg1"/>
                </a:solidFill>
              </a:rPr>
              <a:t>Summative assessment</a:t>
            </a:r>
          </a:p>
          <a:p>
            <a:r>
              <a:rPr lang="en-US" sz="2880" dirty="0">
                <a:solidFill>
                  <a:schemeClr val="bg1"/>
                </a:solidFill>
              </a:rPr>
              <a:t>Diagnostic assessment</a:t>
            </a:r>
          </a:p>
          <a:p>
            <a:r>
              <a:rPr lang="en-US" sz="2880" dirty="0">
                <a:solidFill>
                  <a:schemeClr val="bg1"/>
                </a:solidFill>
              </a:rPr>
              <a:t>Authentic assessment</a:t>
            </a:r>
          </a:p>
          <a:p>
            <a:r>
              <a:rPr lang="en-US" sz="2880" dirty="0">
                <a:solidFill>
                  <a:schemeClr val="bg1"/>
                </a:solidFill>
              </a:rPr>
              <a:t>Performance assessment</a:t>
            </a:r>
          </a:p>
          <a:p>
            <a:endParaRPr lang="en-US" sz="3600" dirty="0">
              <a:solidFill>
                <a:schemeClr val="bg1"/>
              </a:solidFill>
            </a:endParaRPr>
          </a:p>
        </p:txBody>
      </p:sp>
      <p:pic>
        <p:nvPicPr>
          <p:cNvPr id="6" name="Picture 5">
            <a:extLst>
              <a:ext uri="{FF2B5EF4-FFF2-40B4-BE49-F238E27FC236}">
                <a16:creationId xmlns:a16="http://schemas.microsoft.com/office/drawing/2014/main" id="{8AA71ECA-562F-DB8A-6A97-88AEB53CADA3}"/>
              </a:ext>
            </a:extLst>
          </p:cNvPr>
          <p:cNvPicPr>
            <a:picLocks noChangeAspect="1"/>
          </p:cNvPicPr>
          <p:nvPr/>
        </p:nvPicPr>
        <p:blipFill>
          <a:blip r:embed="rId4"/>
          <a:stretch>
            <a:fillRect/>
          </a:stretch>
        </p:blipFill>
        <p:spPr>
          <a:xfrm>
            <a:off x="6875666" y="1338147"/>
            <a:ext cx="7953438" cy="6322741"/>
          </a:xfrm>
          <a:prstGeom prst="rect">
            <a:avLst/>
          </a:prstGeom>
        </p:spPr>
      </p:pic>
    </p:spTree>
    <p:extLst>
      <p:ext uri="{BB962C8B-B14F-4D97-AF65-F5344CB8AC3E}">
        <p14:creationId xmlns:p14="http://schemas.microsoft.com/office/powerpoint/2010/main" val="21059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510321" y="1051402"/>
            <a:ext cx="8939687" cy="1317261"/>
          </a:xfr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Cool Sans Regular" pitchFamily="2" charset="0"/>
                <a:ea typeface="+mn-ea"/>
                <a:cs typeface="+mn-cs"/>
              </a:rPr>
              <a:t>Formative</a:t>
            </a:r>
            <a:r>
              <a:rPr lang="en-US" sz="3840" dirty="0">
                <a:solidFill>
                  <a:schemeClr val="bg1"/>
                </a:solidFill>
              </a:rPr>
              <a:t> </a:t>
            </a:r>
            <a:r>
              <a:rPr lang="en-US" sz="4000" b="1" dirty="0">
                <a:solidFill>
                  <a:schemeClr val="bg1"/>
                </a:solidFill>
                <a:latin typeface="Cool Sans Regular" pitchFamily="2" charset="0"/>
                <a:ea typeface="+mn-ea"/>
                <a:cs typeface="+mn-cs"/>
              </a:rPr>
              <a:t>Assessment</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570487" y="2241607"/>
            <a:ext cx="11837169" cy="5594588"/>
          </a:xfr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80" dirty="0">
                <a:solidFill>
                  <a:schemeClr val="bg1"/>
                </a:solidFill>
              </a:rPr>
              <a:t>It refers to frequent, interactive assessment of student progress and understanding to identify learning needs and adjust  teaching appropriately.</a:t>
            </a:r>
          </a:p>
          <a:p>
            <a:pPr>
              <a:buNone/>
            </a:pPr>
            <a:endParaRPr lang="en-US" sz="2880" dirty="0">
              <a:solidFill>
                <a:schemeClr val="bg1"/>
              </a:solidFill>
            </a:endParaRPr>
          </a:p>
          <a:p>
            <a:r>
              <a:rPr lang="en-US" sz="2880" dirty="0">
                <a:solidFill>
                  <a:schemeClr val="bg1"/>
                </a:solidFill>
              </a:rPr>
              <a:t>Formative assessment provides feedback and information during the instructional process while learning is taking place, and while learning is </a:t>
            </a:r>
            <a:r>
              <a:rPr lang="en-US" sz="2880" dirty="0" err="1">
                <a:solidFill>
                  <a:schemeClr val="bg1"/>
                </a:solidFill>
              </a:rPr>
              <a:t>occuring</a:t>
            </a:r>
            <a:r>
              <a:rPr lang="en-US" sz="2880" dirty="0">
                <a:solidFill>
                  <a:schemeClr val="bg1"/>
                </a:solidFill>
              </a:rPr>
              <a:t>.</a:t>
            </a:r>
          </a:p>
          <a:p>
            <a:endParaRPr lang="en-US" sz="2880" dirty="0">
              <a:solidFill>
                <a:schemeClr val="bg1"/>
              </a:solidFill>
            </a:endParaRPr>
          </a:p>
          <a:p>
            <a:pPr>
              <a:buNone/>
            </a:pPr>
            <a:r>
              <a:rPr lang="en-US" sz="2880" u="sng" dirty="0">
                <a:solidFill>
                  <a:schemeClr val="bg1"/>
                </a:solidFill>
              </a:rPr>
              <a:t>Advantages</a:t>
            </a:r>
          </a:p>
          <a:p>
            <a:pPr>
              <a:buNone/>
            </a:pPr>
            <a:r>
              <a:rPr lang="en-US" sz="2880" dirty="0">
                <a:solidFill>
                  <a:schemeClr val="bg1"/>
                </a:solidFill>
              </a:rPr>
              <a:t>Continuity</a:t>
            </a:r>
          </a:p>
          <a:p>
            <a:pPr>
              <a:buNone/>
            </a:pPr>
            <a:r>
              <a:rPr lang="en-US" sz="2880" dirty="0">
                <a:solidFill>
                  <a:schemeClr val="bg1"/>
                </a:solidFill>
              </a:rPr>
              <a:t>Provides continuous feedback</a:t>
            </a:r>
          </a:p>
          <a:p>
            <a:pPr>
              <a:buNone/>
            </a:pPr>
            <a:r>
              <a:rPr lang="en-US" sz="2880" dirty="0" err="1">
                <a:solidFill>
                  <a:schemeClr val="bg1"/>
                </a:solidFill>
              </a:rPr>
              <a:t>Habbit</a:t>
            </a:r>
            <a:r>
              <a:rPr lang="en-US" sz="2880" dirty="0">
                <a:solidFill>
                  <a:schemeClr val="bg1"/>
                </a:solidFill>
              </a:rPr>
              <a:t> to interact each other</a:t>
            </a:r>
          </a:p>
          <a:p>
            <a:pPr>
              <a:buNone/>
            </a:pPr>
            <a:r>
              <a:rPr lang="en-US" sz="2880" dirty="0" err="1">
                <a:solidFill>
                  <a:schemeClr val="bg1"/>
                </a:solidFill>
              </a:rPr>
              <a:t>Findout</a:t>
            </a:r>
            <a:r>
              <a:rPr lang="en-US" sz="2880" dirty="0">
                <a:solidFill>
                  <a:schemeClr val="bg1"/>
                </a:solidFill>
              </a:rPr>
              <a:t> weakness &amp; strength point of student</a:t>
            </a:r>
          </a:p>
          <a:p>
            <a:pPr>
              <a:buNone/>
            </a:pPr>
            <a:r>
              <a:rPr lang="en-US" sz="2880" dirty="0">
                <a:solidFill>
                  <a:schemeClr val="bg1"/>
                </a:solidFill>
              </a:rPr>
              <a:t>Good relationship between teacher and student</a:t>
            </a:r>
          </a:p>
        </p:txBody>
      </p:sp>
    </p:spTree>
    <p:extLst>
      <p:ext uri="{BB962C8B-B14F-4D97-AF65-F5344CB8AC3E}">
        <p14:creationId xmlns:p14="http://schemas.microsoft.com/office/powerpoint/2010/main" val="977681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706087" y="1051402"/>
            <a:ext cx="8939687" cy="1317261"/>
          </a:xfr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Cool Sans Regular" pitchFamily="2" charset="0"/>
                <a:ea typeface="+mn-ea"/>
                <a:cs typeface="+mn-cs"/>
              </a:rPr>
              <a:t>Summative</a:t>
            </a:r>
            <a:r>
              <a:rPr lang="en-US" sz="3840" dirty="0">
                <a:solidFill>
                  <a:schemeClr val="bg1"/>
                </a:solidFill>
              </a:rPr>
              <a:t> </a:t>
            </a:r>
            <a:r>
              <a:rPr lang="en-US" sz="4000" b="1" dirty="0">
                <a:solidFill>
                  <a:schemeClr val="bg1"/>
                </a:solidFill>
                <a:latin typeface="Cool Sans Regular" pitchFamily="2" charset="0"/>
                <a:ea typeface="+mn-ea"/>
                <a:cs typeface="+mn-cs"/>
              </a:rPr>
              <a:t>assessment</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570487" y="2241607"/>
            <a:ext cx="11982227" cy="5454594"/>
          </a:xfr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80" dirty="0">
                <a:solidFill>
                  <a:schemeClr val="bg1"/>
                </a:solidFill>
              </a:rPr>
              <a:t>It is the process to evaluate student learning at the end of an instruction unit by comparing it against some standard or benchmark.</a:t>
            </a:r>
          </a:p>
          <a:p>
            <a:endParaRPr lang="en-US" sz="2880" dirty="0">
              <a:solidFill>
                <a:schemeClr val="bg1"/>
              </a:solidFill>
            </a:endParaRPr>
          </a:p>
          <a:p>
            <a:r>
              <a:rPr lang="en-US" sz="2880" dirty="0">
                <a:solidFill>
                  <a:schemeClr val="bg1"/>
                </a:solidFill>
              </a:rPr>
              <a:t>It takes place after the learning has been completed and provides information and feedback that sums up the teaching and learning process.</a:t>
            </a:r>
          </a:p>
          <a:p>
            <a:endParaRPr lang="en-US" sz="2880" dirty="0">
              <a:solidFill>
                <a:schemeClr val="bg1"/>
              </a:solidFill>
            </a:endParaRPr>
          </a:p>
          <a:p>
            <a:r>
              <a:rPr lang="en-US" sz="2880" dirty="0">
                <a:solidFill>
                  <a:schemeClr val="bg1"/>
                </a:solidFill>
              </a:rPr>
              <a:t>Examples: Mid term exam, final exam, final project, final essay</a:t>
            </a:r>
          </a:p>
          <a:p>
            <a:endParaRPr lang="en-US" sz="2880" dirty="0">
              <a:solidFill>
                <a:schemeClr val="bg1"/>
              </a:solidFill>
            </a:endParaRPr>
          </a:p>
          <a:p>
            <a:pPr>
              <a:buNone/>
            </a:pPr>
            <a:r>
              <a:rPr lang="en-US" sz="2880" u="sng" dirty="0">
                <a:solidFill>
                  <a:schemeClr val="bg1"/>
                </a:solidFill>
              </a:rPr>
              <a:t> Advantages</a:t>
            </a:r>
          </a:p>
          <a:p>
            <a:r>
              <a:rPr lang="en-US" sz="2880" dirty="0">
                <a:solidFill>
                  <a:schemeClr val="bg1"/>
                </a:solidFill>
              </a:rPr>
              <a:t>Freedom from  active participation in discussion</a:t>
            </a:r>
          </a:p>
          <a:p>
            <a:r>
              <a:rPr lang="en-US" sz="2880" dirty="0">
                <a:solidFill>
                  <a:schemeClr val="bg1"/>
                </a:solidFill>
              </a:rPr>
              <a:t>Summative assessment reinforce the overall learning objective of the course.</a:t>
            </a:r>
          </a:p>
          <a:p>
            <a:endParaRPr lang="en-US" sz="2880" dirty="0">
              <a:solidFill>
                <a:schemeClr val="bg1"/>
              </a:solidFill>
            </a:endParaRPr>
          </a:p>
          <a:p>
            <a:pPr>
              <a:buNone/>
            </a:pPr>
            <a:endParaRPr lang="en-US" sz="2880" dirty="0">
              <a:solidFill>
                <a:schemeClr val="bg1"/>
              </a:solidFill>
            </a:endParaRPr>
          </a:p>
          <a:p>
            <a:pPr>
              <a:buNone/>
            </a:pPr>
            <a:endParaRPr lang="en-US" sz="2880" dirty="0">
              <a:solidFill>
                <a:schemeClr val="bg1"/>
              </a:solidFill>
            </a:endParaRPr>
          </a:p>
          <a:p>
            <a:endParaRPr lang="en-US" sz="2880" u="sng" dirty="0">
              <a:solidFill>
                <a:schemeClr val="bg1"/>
              </a:solidFill>
            </a:endParaRPr>
          </a:p>
          <a:p>
            <a:pPr>
              <a:buNone/>
            </a:pPr>
            <a:endParaRPr lang="en-US" sz="2880" dirty="0">
              <a:solidFill>
                <a:schemeClr val="bg1"/>
              </a:solidFill>
            </a:endParaRPr>
          </a:p>
        </p:txBody>
      </p:sp>
    </p:spTree>
    <p:extLst>
      <p:ext uri="{BB962C8B-B14F-4D97-AF65-F5344CB8AC3E}">
        <p14:creationId xmlns:p14="http://schemas.microsoft.com/office/powerpoint/2010/main" val="2649339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0002E">
              <a:alpha val="75000"/>
            </a:srgbClr>
          </a:solidFill>
          <a:ln w="58936">
            <a:solidFill>
              <a:srgbClr val="262654"/>
            </a:solidFill>
            <a:prstDash val="solid"/>
          </a:ln>
        </p:spPr>
        <p:txBody>
          <a:bodyPr/>
          <a:lstStyle/>
          <a:p>
            <a:r>
              <a:rPr lang="en-US" dirty="0"/>
              <a:t>t</a:t>
            </a:r>
          </a:p>
        </p:txBody>
      </p:sp>
      <p:sp>
        <p:nvSpPr>
          <p:cNvPr id="7" name="Rectangle 6">
            <a:extLst>
              <a:ext uri="{FF2B5EF4-FFF2-40B4-BE49-F238E27FC236}">
                <a16:creationId xmlns:a16="http://schemas.microsoft.com/office/drawing/2014/main" id="{4CEA57D4-6EE8-BED1-2BAD-F579C3C3FCDA}"/>
              </a:ext>
            </a:extLst>
          </p:cNvPr>
          <p:cNvSpPr/>
          <p:nvPr/>
        </p:nvSpPr>
        <p:spPr>
          <a:xfrm>
            <a:off x="1570488" y="1848254"/>
            <a:ext cx="901895" cy="18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81EFFEC-FED5-20FE-986B-1A385A675CFC}"/>
              </a:ext>
            </a:extLst>
          </p:cNvPr>
          <p:cNvSpPr/>
          <p:nvPr/>
        </p:nvSpPr>
        <p:spPr>
          <a:xfrm>
            <a:off x="2539532" y="1852108"/>
            <a:ext cx="901895" cy="1859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highlight>
                <a:srgbClr val="00FF00"/>
              </a:highlight>
            </a:endParaRPr>
          </a:p>
        </p:txBody>
      </p:sp>
      <p:sp>
        <p:nvSpPr>
          <p:cNvPr id="8" name="Rectangle 7">
            <a:extLst>
              <a:ext uri="{FF2B5EF4-FFF2-40B4-BE49-F238E27FC236}">
                <a16:creationId xmlns:a16="http://schemas.microsoft.com/office/drawing/2014/main" id="{82EF0B0F-778D-C09B-8AC3-4DCF61026174}"/>
              </a:ext>
            </a:extLst>
          </p:cNvPr>
          <p:cNvSpPr/>
          <p:nvPr/>
        </p:nvSpPr>
        <p:spPr>
          <a:xfrm>
            <a:off x="3508576" y="1855962"/>
            <a:ext cx="901895" cy="18597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48804BB1-77FF-E7C5-7B86-71C665847D36}"/>
              </a:ext>
            </a:extLst>
          </p:cNvPr>
          <p:cNvSpPr txBox="1">
            <a:spLocks/>
          </p:cNvSpPr>
          <p:nvPr/>
        </p:nvSpPr>
        <p:spPr>
          <a:xfrm>
            <a:off x="-510321" y="947048"/>
            <a:ext cx="8939687" cy="1317261"/>
          </a:xfr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Cool Sans Regular" pitchFamily="2" charset="0"/>
                <a:ea typeface="+mn-ea"/>
                <a:cs typeface="+mn-cs"/>
              </a:rPr>
              <a:t>Diagnostic</a:t>
            </a:r>
            <a:r>
              <a:rPr lang="en-US" sz="3840" dirty="0">
                <a:solidFill>
                  <a:schemeClr val="bg1"/>
                </a:solidFill>
              </a:rPr>
              <a:t> </a:t>
            </a:r>
            <a:r>
              <a:rPr lang="en-US" sz="4000" b="1" dirty="0">
                <a:solidFill>
                  <a:schemeClr val="bg1"/>
                </a:solidFill>
                <a:latin typeface="Cool Sans Regular" pitchFamily="2" charset="0"/>
                <a:ea typeface="+mn-ea"/>
                <a:cs typeface="+mn-cs"/>
              </a:rPr>
              <a:t>Assessment</a:t>
            </a:r>
          </a:p>
        </p:txBody>
      </p:sp>
      <p:sp>
        <p:nvSpPr>
          <p:cNvPr id="11" name="Content Placeholder 10">
            <a:extLst>
              <a:ext uri="{FF2B5EF4-FFF2-40B4-BE49-F238E27FC236}">
                <a16:creationId xmlns:a16="http://schemas.microsoft.com/office/drawing/2014/main" id="{7FE4FED7-AC0F-9BA9-2ED1-D959E7D80E37}"/>
              </a:ext>
            </a:extLst>
          </p:cNvPr>
          <p:cNvSpPr txBox="1">
            <a:spLocks/>
          </p:cNvSpPr>
          <p:nvPr/>
        </p:nvSpPr>
        <p:spPr>
          <a:xfrm>
            <a:off x="1570487" y="2241607"/>
            <a:ext cx="11982227" cy="5454594"/>
          </a:xfr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80" dirty="0">
                <a:solidFill>
                  <a:schemeClr val="bg1"/>
                </a:solidFill>
              </a:rPr>
              <a:t>It is closely related to formative assessment.</a:t>
            </a:r>
          </a:p>
          <a:p>
            <a:endParaRPr lang="en-US" sz="2880" dirty="0">
              <a:solidFill>
                <a:schemeClr val="bg1"/>
              </a:solidFill>
            </a:endParaRPr>
          </a:p>
          <a:p>
            <a:r>
              <a:rPr lang="en-US" sz="2880" dirty="0">
                <a:solidFill>
                  <a:schemeClr val="bg1"/>
                </a:solidFill>
              </a:rPr>
              <a:t>It helps us to identify students current knowledge of a student.</a:t>
            </a:r>
          </a:p>
          <a:p>
            <a:endParaRPr lang="en-US" sz="2880" dirty="0">
              <a:solidFill>
                <a:schemeClr val="bg1"/>
              </a:solidFill>
            </a:endParaRPr>
          </a:p>
          <a:p>
            <a:r>
              <a:rPr lang="en-US" sz="2880" dirty="0">
                <a:solidFill>
                  <a:schemeClr val="bg1"/>
                </a:solidFill>
              </a:rPr>
              <a:t> Knowing student’s strength &amp; weakness can help to do better plan what to teach and how to teach it.</a:t>
            </a:r>
          </a:p>
          <a:p>
            <a:endParaRPr lang="en-US" sz="2880" dirty="0">
              <a:solidFill>
                <a:schemeClr val="bg1"/>
              </a:solidFill>
            </a:endParaRPr>
          </a:p>
          <a:p>
            <a:r>
              <a:rPr lang="en-US" sz="2880" dirty="0">
                <a:solidFill>
                  <a:schemeClr val="bg1"/>
                </a:solidFill>
              </a:rPr>
              <a:t>It clarify misconceptions before teaching and sets the skills and capabilities.</a:t>
            </a:r>
          </a:p>
          <a:p>
            <a:endParaRPr lang="en-US" sz="2880" dirty="0">
              <a:solidFill>
                <a:schemeClr val="bg1"/>
              </a:solidFill>
            </a:endParaRPr>
          </a:p>
          <a:p>
            <a:r>
              <a:rPr lang="en-US" sz="2880" dirty="0">
                <a:solidFill>
                  <a:schemeClr val="bg1"/>
                </a:solidFill>
              </a:rPr>
              <a:t>This information should be shared with student to plan the next steps to improve their learning.</a:t>
            </a:r>
          </a:p>
        </p:txBody>
      </p:sp>
    </p:spTree>
    <p:extLst>
      <p:ext uri="{BB962C8B-B14F-4D97-AF65-F5344CB8AC3E}">
        <p14:creationId xmlns:p14="http://schemas.microsoft.com/office/powerpoint/2010/main" val="1119092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2548</Words>
  <Application>Microsoft Office PowerPoint</Application>
  <PresentationFormat>Custom</PresentationFormat>
  <Paragraphs>391</Paragraphs>
  <Slides>43</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Bebas Neue</vt:lpstr>
      <vt:lpstr>Calibri</vt:lpstr>
      <vt:lpstr>Calibri Light</vt:lpstr>
      <vt:lpstr>Cool Sans Regular</vt:lpstr>
      <vt:lpstr>Nunito</vt:lpstr>
      <vt:lpstr>PT Sans</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DKPC2022</cp:lastModifiedBy>
  <cp:revision>20</cp:revision>
  <dcterms:created xsi:type="dcterms:W3CDTF">2023-07-15T17:00:08Z</dcterms:created>
  <dcterms:modified xsi:type="dcterms:W3CDTF">2023-07-26T22:39:15Z</dcterms:modified>
</cp:coreProperties>
</file>